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diagrams/data1.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8.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3.xml" ContentType="application/vnd.openxmlformats-officedocument.presentationml.slide+xml"/>
  <Override PartName="/ppt/slides/slide2.xml" ContentType="application/vnd.openxmlformats-officedocument.presentationml.slide+xml"/>
  <Override PartName="/ppt/slides/slide38.xml" ContentType="application/vnd.openxmlformats-officedocument.presentationml.slide+xml"/>
  <Override PartName="/ppt/slides/slide1.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7.xml" ContentType="application/vnd.openxmlformats-officedocument.presentationml.slideLayout+xml"/>
  <Override PartName="/ppt/notesSlides/notesSlide8.xml" ContentType="application/vnd.openxmlformats-officedocument.presentationml.notes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diagrams/drawing2.xml" ContentType="application/vnd.ms-office.drawingml.diagramDrawing+xml"/>
  <Override PartName="/ppt/diagrams/colors1.xml" ContentType="application/vnd.openxmlformats-officedocument.drawingml.diagramColors+xml"/>
  <Override PartName="/ppt/diagrams/colors9.xml" ContentType="application/vnd.openxmlformats-officedocument.drawingml.diagramColors+xml"/>
  <Override PartName="/ppt/diagrams/quickStyle1.xml" ContentType="application/vnd.openxmlformats-officedocument.drawingml.diagramStyle+xml"/>
  <Override PartName="/ppt/diagrams/drawing1.xml" ContentType="application/vnd.ms-office.drawingml.diagramDrawing+xml"/>
  <Override PartName="/ppt/diagrams/quickStyle3.xml" ContentType="application/vnd.openxmlformats-officedocument.drawingml.diagramStyle+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layout3.xml" ContentType="application/vnd.openxmlformats-officedocument.drawingml.diagram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diagrams/colors3.xml" ContentType="application/vnd.openxmlformats-officedocument.drawingml.diagramColors+xml"/>
  <Override PartName="/ppt/charts/colors1.xml" ContentType="application/vnd.ms-office.chartcolorstyle+xml"/>
  <Override PartName="/ppt/diagrams/layout1.xml" ContentType="application/vnd.openxmlformats-officedocument.drawingml.diagramLayout+xml"/>
  <Override PartName="/ppt/diagrams/layout4.xml" ContentType="application/vnd.openxmlformats-officedocument.drawingml.diagramLayout+xml"/>
  <Override PartName="/ppt/diagrams/drawing9.xml" ContentType="application/vnd.ms-office.drawingml.diagramDrawing+xml"/>
  <Override PartName="/ppt/diagrams/drawing8.xml" ContentType="application/vnd.ms-office.drawingml.diagramDrawing+xml"/>
  <Override PartName="/ppt/diagrams/colors8.xml" ContentType="application/vnd.openxmlformats-officedocument.drawingml.diagramColors+xml"/>
  <Override PartName="/ppt/diagrams/drawing3.xml" ContentType="application/vnd.ms-office.drawingml.diagramDrawing+xml"/>
  <Override PartName="/ppt/diagrams/layout8.xml" ContentType="application/vnd.openxmlformats-officedocument.drawingml.diagramLayout+xml"/>
  <Override PartName="/ppt/notesMasters/notesMaster1.xml" ContentType="application/vnd.openxmlformats-officedocument.presentationml.notesMaster+xml"/>
  <Override PartName="/ppt/diagrams/quickStyle9.xml" ContentType="application/vnd.openxmlformats-officedocument.drawingml.diagramStyle+xml"/>
  <Override PartName="/ppt/diagrams/layout9.xml" ContentType="application/vnd.openxmlformats-officedocument.drawingml.diagramLayout+xml"/>
  <Override PartName="/ppt/theme/theme1.xml" ContentType="application/vnd.openxmlformats-officedocument.theme+xml"/>
  <Override PartName="/ppt/diagrams/quickStyle8.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quickStyle5.xml" ContentType="application/vnd.openxmlformats-officedocument.drawingml.diagramStyle+xml"/>
  <Override PartName="/ppt/diagrams/layout5.xml" ContentType="application/vnd.openxmlformats-officedocument.drawingml.diagramLayout+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drawing5.xml" ContentType="application/vnd.ms-office.drawingml.diagramDrawing+xml"/>
  <Override PartName="/ppt/diagrams/colors5.xml" ContentType="application/vnd.openxmlformats-officedocument.drawingml.diagramColors+xml"/>
  <Override PartName="/ppt/diagrams/quickStyle6.xml" ContentType="application/vnd.openxmlformats-officedocument.drawingml.diagramStyle+xml"/>
  <Override PartName="/ppt/diagrams/quickStyle7.xml" ContentType="application/vnd.openxmlformats-officedocument.drawingml.diagramStyle+xml"/>
  <Override PartName="/ppt/diagrams/layout7.xml" ContentType="application/vnd.openxmlformats-officedocument.drawingml.diagramLayout+xml"/>
  <Override PartName="/ppt/diagrams/drawing6.xml" ContentType="application/vnd.ms-office.drawingml.diagramDrawing+xml"/>
  <Override PartName="/ppt/diagrams/layout6.xml" ContentType="application/vnd.openxmlformats-officedocument.drawingml.diagramLayout+xml"/>
  <Override PartName="/ppt/diagrams/colors6.xml" ContentType="application/vnd.openxmlformats-officedocument.drawingml.diagramCol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31" r:id="rId2"/>
    <p:sldId id="437" r:id="rId3"/>
    <p:sldId id="471" r:id="rId4"/>
    <p:sldId id="438" r:id="rId5"/>
    <p:sldId id="439" r:id="rId6"/>
    <p:sldId id="440" r:id="rId7"/>
    <p:sldId id="441" r:id="rId8"/>
    <p:sldId id="442" r:id="rId9"/>
    <p:sldId id="443" r:id="rId10"/>
    <p:sldId id="444" r:id="rId11"/>
    <p:sldId id="445" r:id="rId12"/>
    <p:sldId id="446" r:id="rId13"/>
    <p:sldId id="472" r:id="rId14"/>
    <p:sldId id="447" r:id="rId15"/>
    <p:sldId id="448" r:id="rId16"/>
    <p:sldId id="450" r:id="rId17"/>
    <p:sldId id="451" r:id="rId18"/>
    <p:sldId id="452" r:id="rId19"/>
    <p:sldId id="453" r:id="rId20"/>
    <p:sldId id="454" r:id="rId21"/>
    <p:sldId id="455" r:id="rId22"/>
    <p:sldId id="456" r:id="rId23"/>
    <p:sldId id="457" r:id="rId24"/>
    <p:sldId id="470" r:id="rId25"/>
    <p:sldId id="473" r:id="rId26"/>
    <p:sldId id="458" r:id="rId27"/>
    <p:sldId id="459" r:id="rId28"/>
    <p:sldId id="460" r:id="rId29"/>
    <p:sldId id="461" r:id="rId30"/>
    <p:sldId id="462" r:id="rId31"/>
    <p:sldId id="463" r:id="rId32"/>
    <p:sldId id="465" r:id="rId33"/>
    <p:sldId id="392" r:id="rId34"/>
    <p:sldId id="393" r:id="rId35"/>
    <p:sldId id="394" r:id="rId36"/>
    <p:sldId id="474" r:id="rId37"/>
    <p:sldId id="475" r:id="rId38"/>
    <p:sldId id="476" r:id="rId39"/>
    <p:sldId id="477" r:id="rId40"/>
    <p:sldId id="478" r:id="rId41"/>
    <p:sldId id="479" r:id="rId42"/>
    <p:sldId id="480" r:id="rId43"/>
    <p:sldId id="481" r:id="rId44"/>
    <p:sldId id="482" r:id="rId45"/>
    <p:sldId id="483" r:id="rId46"/>
    <p:sldId id="484" r:id="rId47"/>
    <p:sldId id="485" r:id="rId48"/>
    <p:sldId id="486" r:id="rId49"/>
    <p:sldId id="487" r:id="rId50"/>
    <p:sldId id="488" r:id="rId51"/>
    <p:sldId id="489" r:id="rId52"/>
    <p:sldId id="490" r:id="rId53"/>
    <p:sldId id="469" r:id="rId54"/>
    <p:sldId id="464" r:id="rId55"/>
    <p:sldId id="46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A23"/>
    <a:srgbClr val="262B25"/>
    <a:srgbClr val="FFF2D5"/>
    <a:srgbClr val="FFF5E1"/>
    <a:srgbClr val="FFE9C1"/>
    <a:srgbClr val="7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138" autoAdjust="0"/>
  </p:normalViewPr>
  <p:slideViewPr>
    <p:cSldViewPr snapToGrid="0">
      <p:cViewPr varScale="1">
        <p:scale>
          <a:sx n="78" d="100"/>
          <a:sy n="78" d="100"/>
        </p:scale>
        <p:origin x="77"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life of S&amp;P 500 in years</c:v>
                </c:pt>
              </c:strCache>
            </c:strRef>
          </c:tx>
          <c:spPr>
            <a:solidFill>
              <a:schemeClr val="accent1"/>
            </a:solidFill>
            <a:ln>
              <a:noFill/>
            </a:ln>
            <a:effectLst/>
          </c:spPr>
          <c:invertIfNegative val="0"/>
          <c:dLbls>
            <c:dLbl>
              <c:idx val="0"/>
              <c:layout/>
              <c:tx>
                <c:rich>
                  <a:bodyPr/>
                  <a:lstStyle/>
                  <a:p>
                    <a:fld id="{560CE0FE-BB1B-4E31-87F1-3DFB65EDEE8C}" type="VALUE">
                      <a:rPr lang="en-US" smtClean="0"/>
                      <a:pPr/>
                      <a:t>[VALUE]</a:t>
                    </a:fld>
                    <a:r>
                      <a:rPr lang="en-US"/>
                      <a:t> Yrs</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0D33-4E87-B9A5-E7F3AC624AAF}"/>
                </c:ext>
              </c:extLst>
            </c:dLbl>
            <c:dLbl>
              <c:idx val="3"/>
              <c:layout/>
              <c:tx>
                <c:rich>
                  <a:bodyPr/>
                  <a:lstStyle/>
                  <a:p>
                    <a:fld id="{245CDF7B-EF34-4F26-AACF-C1F733CCE790}" type="VALUE">
                      <a:rPr lang="en-US" smtClean="0"/>
                      <a:pPr/>
                      <a:t>[VALUE]</a:t>
                    </a:fld>
                    <a:r>
                      <a:rPr lang="en-US"/>
                      <a:t> Yrs.</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0D33-4E87-B9A5-E7F3AC624AA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1958</c:v>
                </c:pt>
                <c:pt idx="1">
                  <c:v>1964</c:v>
                </c:pt>
                <c:pt idx="2">
                  <c:v>2016</c:v>
                </c:pt>
                <c:pt idx="3">
                  <c:v>2027</c:v>
                </c:pt>
              </c:numCache>
            </c:numRef>
          </c:cat>
          <c:val>
            <c:numRef>
              <c:f>Sheet1!$B$2:$B$5</c:f>
              <c:numCache>
                <c:formatCode>General</c:formatCode>
                <c:ptCount val="4"/>
                <c:pt idx="0">
                  <c:v>61</c:v>
                </c:pt>
                <c:pt idx="1">
                  <c:v>33</c:v>
                </c:pt>
                <c:pt idx="2">
                  <c:v>18</c:v>
                </c:pt>
                <c:pt idx="3">
                  <c:v>12</c:v>
                </c:pt>
              </c:numCache>
            </c:numRef>
          </c:val>
          <c:extLst>
            <c:ext xmlns:c16="http://schemas.microsoft.com/office/drawing/2014/chart" uri="{C3380CC4-5D6E-409C-BE32-E72D297353CC}">
              <c16:uniqueId val="{00000000-20C1-4874-B2E6-DF484AC92253}"/>
            </c:ext>
          </c:extLst>
        </c:ser>
        <c:dLbls>
          <c:showLegendKey val="0"/>
          <c:showVal val="0"/>
          <c:showCatName val="0"/>
          <c:showSerName val="0"/>
          <c:showPercent val="0"/>
          <c:showBubbleSize val="0"/>
        </c:dLbls>
        <c:gapWidth val="219"/>
        <c:overlap val="-27"/>
        <c:axId val="-823525264"/>
        <c:axId val="-823524720"/>
      </c:barChart>
      <c:catAx>
        <c:axId val="-823525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524720"/>
        <c:crosses val="autoZero"/>
        <c:auto val="1"/>
        <c:lblAlgn val="ctr"/>
        <c:lblOffset val="100"/>
        <c:noMultiLvlLbl val="0"/>
      </c:catAx>
      <c:valAx>
        <c:axId val="-82352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525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1B5CD9-1514-41A1-B84A-6DA3986E13D4}" type="doc">
      <dgm:prSet loTypeId="urn:microsoft.com/office/officeart/2005/8/layout/arrow2" loCatId="process" qsTypeId="urn:microsoft.com/office/officeart/2005/8/quickstyle/simple1" qsCatId="simple" csTypeId="urn:microsoft.com/office/officeart/2005/8/colors/accent1_2" csCatId="accent1" phldr="1"/>
      <dgm:spPr/>
    </dgm:pt>
    <dgm:pt modelId="{4D819640-BE3A-4FEF-B3AB-41CBF5E01000}">
      <dgm:prSet phldrT="[Text]"/>
      <dgm:spPr>
        <a:solidFill>
          <a:schemeClr val="accent1">
            <a:hueOff val="0"/>
            <a:satOff val="0"/>
            <a:lumOff val="0"/>
            <a:alpha val="38000"/>
          </a:schemeClr>
        </a:solidFill>
      </dgm:spPr>
      <dgm:t>
        <a:bodyPr/>
        <a:lstStyle/>
        <a:p>
          <a:r>
            <a:rPr lang="en-US" dirty="0"/>
            <a:t>Build</a:t>
          </a:r>
          <a:endParaRPr lang="en-IN" dirty="0"/>
        </a:p>
      </dgm:t>
    </dgm:pt>
    <dgm:pt modelId="{F6BBBF45-000C-4689-A545-F9C2063D0E56}" type="parTrans" cxnId="{D279F155-0A36-49CC-BC98-EBD0C4288272}">
      <dgm:prSet/>
      <dgm:spPr/>
      <dgm:t>
        <a:bodyPr/>
        <a:lstStyle/>
        <a:p>
          <a:endParaRPr lang="en-IN"/>
        </a:p>
      </dgm:t>
    </dgm:pt>
    <dgm:pt modelId="{A116FBC6-F6BE-487A-92A9-8F98F54820B8}" type="sibTrans" cxnId="{D279F155-0A36-49CC-BC98-EBD0C4288272}">
      <dgm:prSet/>
      <dgm:spPr/>
      <dgm:t>
        <a:bodyPr/>
        <a:lstStyle/>
        <a:p>
          <a:endParaRPr lang="en-IN"/>
        </a:p>
      </dgm:t>
    </dgm:pt>
    <dgm:pt modelId="{D7C8F952-47BB-44D0-A6A7-0F36BCA8C79B}">
      <dgm:prSet phldrT="[Text]"/>
      <dgm:spPr>
        <a:solidFill>
          <a:schemeClr val="accent1">
            <a:hueOff val="0"/>
            <a:satOff val="0"/>
            <a:lumOff val="0"/>
            <a:alpha val="38000"/>
          </a:schemeClr>
        </a:solidFill>
      </dgm:spPr>
      <dgm:t>
        <a:bodyPr/>
        <a:lstStyle/>
        <a:p>
          <a:r>
            <a:rPr lang="en-US" dirty="0"/>
            <a:t>Build</a:t>
          </a:r>
          <a:endParaRPr lang="en-IN" dirty="0"/>
        </a:p>
      </dgm:t>
    </dgm:pt>
    <dgm:pt modelId="{E64E28BF-9602-48EB-A897-F21B9146F4BD}" type="parTrans" cxnId="{1605B7BE-7D3D-4D44-A814-4384AD8BF287}">
      <dgm:prSet/>
      <dgm:spPr/>
      <dgm:t>
        <a:bodyPr/>
        <a:lstStyle/>
        <a:p>
          <a:endParaRPr lang="en-IN"/>
        </a:p>
      </dgm:t>
    </dgm:pt>
    <dgm:pt modelId="{6615CE86-C6C4-44F8-8384-A7ED0F3D62A5}" type="sibTrans" cxnId="{1605B7BE-7D3D-4D44-A814-4384AD8BF287}">
      <dgm:prSet/>
      <dgm:spPr/>
      <dgm:t>
        <a:bodyPr/>
        <a:lstStyle/>
        <a:p>
          <a:endParaRPr lang="en-IN"/>
        </a:p>
      </dgm:t>
    </dgm:pt>
    <dgm:pt modelId="{E354AE39-72A7-4672-8164-2DED7FC81243}">
      <dgm:prSet phldrT="[Text]"/>
      <dgm:spPr>
        <a:solidFill>
          <a:schemeClr val="accent1">
            <a:hueOff val="0"/>
            <a:satOff val="0"/>
            <a:lumOff val="0"/>
            <a:alpha val="38000"/>
          </a:schemeClr>
        </a:solidFill>
      </dgm:spPr>
      <dgm:t>
        <a:bodyPr/>
        <a:lstStyle/>
        <a:p>
          <a:r>
            <a:rPr lang="en-US" dirty="0"/>
            <a:t>Build</a:t>
          </a:r>
          <a:endParaRPr lang="en-IN" dirty="0"/>
        </a:p>
      </dgm:t>
    </dgm:pt>
    <dgm:pt modelId="{FAA4F642-1469-437E-B6E1-6D44E331049C}" type="parTrans" cxnId="{4EE2E533-4DFE-4C36-A477-889A124623FF}">
      <dgm:prSet/>
      <dgm:spPr/>
      <dgm:t>
        <a:bodyPr/>
        <a:lstStyle/>
        <a:p>
          <a:endParaRPr lang="en-IN"/>
        </a:p>
      </dgm:t>
    </dgm:pt>
    <dgm:pt modelId="{6E82FD7D-38DA-4C4C-A693-608892B8973F}" type="sibTrans" cxnId="{4EE2E533-4DFE-4C36-A477-889A124623FF}">
      <dgm:prSet/>
      <dgm:spPr/>
      <dgm:t>
        <a:bodyPr/>
        <a:lstStyle/>
        <a:p>
          <a:endParaRPr lang="en-IN"/>
        </a:p>
      </dgm:t>
    </dgm:pt>
    <dgm:pt modelId="{1F9C13FB-2104-4307-A20B-A78B89DA0854}">
      <dgm:prSet phldrT="[Text]"/>
      <dgm:spPr>
        <a:solidFill>
          <a:schemeClr val="accent1">
            <a:hueOff val="0"/>
            <a:satOff val="0"/>
            <a:lumOff val="0"/>
            <a:alpha val="38000"/>
          </a:schemeClr>
        </a:solidFill>
      </dgm:spPr>
      <dgm:t>
        <a:bodyPr/>
        <a:lstStyle/>
        <a:p>
          <a:r>
            <a:rPr lang="en-US" dirty="0"/>
            <a:t>Build</a:t>
          </a:r>
          <a:endParaRPr lang="en-IN" dirty="0"/>
        </a:p>
      </dgm:t>
    </dgm:pt>
    <dgm:pt modelId="{F738B9AC-4F27-4B45-98F7-35FC286F3C95}" type="parTrans" cxnId="{56578EBE-1143-4E8A-84A4-7BDD7F2B12AF}">
      <dgm:prSet/>
      <dgm:spPr/>
      <dgm:t>
        <a:bodyPr/>
        <a:lstStyle/>
        <a:p>
          <a:endParaRPr lang="en-IN"/>
        </a:p>
      </dgm:t>
    </dgm:pt>
    <dgm:pt modelId="{43F2FBE7-A16D-44F2-B9E3-287D7D16A0FB}" type="sibTrans" cxnId="{56578EBE-1143-4E8A-84A4-7BDD7F2B12AF}">
      <dgm:prSet/>
      <dgm:spPr/>
      <dgm:t>
        <a:bodyPr/>
        <a:lstStyle/>
        <a:p>
          <a:endParaRPr lang="en-IN"/>
        </a:p>
      </dgm:t>
    </dgm:pt>
    <dgm:pt modelId="{BAF99059-BEC0-48FD-AAF0-458AB571A271}">
      <dgm:prSet phldrT="[Text]"/>
      <dgm:spPr>
        <a:solidFill>
          <a:schemeClr val="accent1">
            <a:hueOff val="0"/>
            <a:satOff val="0"/>
            <a:lumOff val="0"/>
            <a:alpha val="38000"/>
          </a:schemeClr>
        </a:solidFill>
      </dgm:spPr>
      <dgm:t>
        <a:bodyPr/>
        <a:lstStyle/>
        <a:p>
          <a:r>
            <a:rPr lang="en-US" dirty="0"/>
            <a:t>Build</a:t>
          </a:r>
          <a:endParaRPr lang="en-IN" dirty="0"/>
        </a:p>
      </dgm:t>
    </dgm:pt>
    <dgm:pt modelId="{503B1FF9-D3D4-465D-988B-1123D766FC17}" type="parTrans" cxnId="{C8E63A82-38DA-4B35-A85C-9F6A8517C4DE}">
      <dgm:prSet/>
      <dgm:spPr/>
      <dgm:t>
        <a:bodyPr/>
        <a:lstStyle/>
        <a:p>
          <a:endParaRPr lang="en-IN"/>
        </a:p>
      </dgm:t>
    </dgm:pt>
    <dgm:pt modelId="{382FAB84-19B9-492D-B839-CDB4322DC372}" type="sibTrans" cxnId="{C8E63A82-38DA-4B35-A85C-9F6A8517C4DE}">
      <dgm:prSet/>
      <dgm:spPr/>
      <dgm:t>
        <a:bodyPr/>
        <a:lstStyle/>
        <a:p>
          <a:endParaRPr lang="en-IN"/>
        </a:p>
      </dgm:t>
    </dgm:pt>
    <dgm:pt modelId="{286DAB7B-550C-476C-9A39-7A128D9E800C}">
      <dgm:prSet phldrT="[Text]"/>
      <dgm:spPr/>
      <dgm:t>
        <a:bodyPr/>
        <a:lstStyle/>
        <a:p>
          <a:endParaRPr lang="en-IN" dirty="0"/>
        </a:p>
      </dgm:t>
    </dgm:pt>
    <dgm:pt modelId="{6557C7E9-85F8-43D3-939A-7549BD2A0530}" type="parTrans" cxnId="{40F42ADC-70ED-4C05-9456-2FB753904047}">
      <dgm:prSet/>
      <dgm:spPr/>
      <dgm:t>
        <a:bodyPr/>
        <a:lstStyle/>
        <a:p>
          <a:endParaRPr lang="en-IN"/>
        </a:p>
      </dgm:t>
    </dgm:pt>
    <dgm:pt modelId="{0B8A724F-5434-4016-86C5-694C688A1DCB}" type="sibTrans" cxnId="{40F42ADC-70ED-4C05-9456-2FB753904047}">
      <dgm:prSet/>
      <dgm:spPr/>
      <dgm:t>
        <a:bodyPr/>
        <a:lstStyle/>
        <a:p>
          <a:endParaRPr lang="en-IN"/>
        </a:p>
      </dgm:t>
    </dgm:pt>
    <dgm:pt modelId="{3834FDA5-C695-400A-B2DE-316463713156}" type="pres">
      <dgm:prSet presAssocID="{1C1B5CD9-1514-41A1-B84A-6DA3986E13D4}" presName="arrowDiagram" presStyleCnt="0">
        <dgm:presLayoutVars>
          <dgm:chMax val="5"/>
          <dgm:dir/>
          <dgm:resizeHandles val="exact"/>
        </dgm:presLayoutVars>
      </dgm:prSet>
      <dgm:spPr/>
    </dgm:pt>
    <dgm:pt modelId="{1A0005A8-E751-415D-870D-DD5591D54A1F}" type="pres">
      <dgm:prSet presAssocID="{1C1B5CD9-1514-41A1-B84A-6DA3986E13D4}" presName="arrow" presStyleLbl="bgShp" presStyleIdx="0" presStyleCnt="1"/>
      <dgm:spPr>
        <a:gradFill flip="none" rotWithShape="1">
          <a:gsLst>
            <a:gs pos="0">
              <a:srgbClr val="FF0000">
                <a:alpha val="34000"/>
              </a:srgbClr>
            </a:gs>
            <a:gs pos="15000">
              <a:srgbClr val="FF0000">
                <a:alpha val="28000"/>
              </a:srgbClr>
            </a:gs>
            <a:gs pos="44000">
              <a:srgbClr val="FFB9B9"/>
            </a:gs>
            <a:gs pos="100000">
              <a:schemeClr val="accent1">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7B01F7C-0A0B-4317-B28C-16D663FE5413}" type="pres">
      <dgm:prSet presAssocID="{1C1B5CD9-1514-41A1-B84A-6DA3986E13D4}" presName="arrowDiagram5" presStyleCnt="0"/>
      <dgm:spPr/>
    </dgm:pt>
    <dgm:pt modelId="{14C0356A-38A9-444E-A70F-7CF9350AA7CC}" type="pres">
      <dgm:prSet presAssocID="{4D819640-BE3A-4FEF-B3AB-41CBF5E01000}" presName="bullet5a" presStyleLbl="node1" presStyleIdx="0"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BC1D32D7-53F8-4234-92D7-8A4FBBD4266F}" type="pres">
      <dgm:prSet presAssocID="{4D819640-BE3A-4FEF-B3AB-41CBF5E01000}" presName="textBox5a" presStyleLbl="revTx" presStyleIdx="0" presStyleCnt="5">
        <dgm:presLayoutVars>
          <dgm:bulletEnabled val="1"/>
        </dgm:presLayoutVars>
      </dgm:prSet>
      <dgm:spPr/>
      <dgm:t>
        <a:bodyPr/>
        <a:lstStyle/>
        <a:p>
          <a:endParaRPr lang="en-US"/>
        </a:p>
      </dgm:t>
    </dgm:pt>
    <dgm:pt modelId="{68B69682-E53B-4EC6-800C-D6EA428A7B4D}" type="pres">
      <dgm:prSet presAssocID="{D7C8F952-47BB-44D0-A6A7-0F36BCA8C79B}" presName="bullet5b" presStyleLbl="node1" presStyleIdx="1"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768569EA-67CC-4DF5-8969-17B3EFF1D87F}" type="pres">
      <dgm:prSet presAssocID="{D7C8F952-47BB-44D0-A6A7-0F36BCA8C79B}" presName="textBox5b" presStyleLbl="revTx" presStyleIdx="1" presStyleCnt="5">
        <dgm:presLayoutVars>
          <dgm:bulletEnabled val="1"/>
        </dgm:presLayoutVars>
      </dgm:prSet>
      <dgm:spPr/>
      <dgm:t>
        <a:bodyPr/>
        <a:lstStyle/>
        <a:p>
          <a:endParaRPr lang="en-US"/>
        </a:p>
      </dgm:t>
    </dgm:pt>
    <dgm:pt modelId="{A174B832-1EC9-4E8A-A061-4E7A1E242D7E}" type="pres">
      <dgm:prSet presAssocID="{E354AE39-72A7-4672-8164-2DED7FC81243}" presName="bullet5c" presStyleLbl="node1" presStyleIdx="2"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C11F4D70-7040-45B9-B8FD-9F7FF7600588}" type="pres">
      <dgm:prSet presAssocID="{E354AE39-72A7-4672-8164-2DED7FC81243}" presName="textBox5c" presStyleLbl="revTx" presStyleIdx="2" presStyleCnt="5">
        <dgm:presLayoutVars>
          <dgm:bulletEnabled val="1"/>
        </dgm:presLayoutVars>
      </dgm:prSet>
      <dgm:spPr/>
      <dgm:t>
        <a:bodyPr/>
        <a:lstStyle/>
        <a:p>
          <a:endParaRPr lang="en-US"/>
        </a:p>
      </dgm:t>
    </dgm:pt>
    <dgm:pt modelId="{A6104B67-0DBE-477F-AD58-96CD924EBE26}" type="pres">
      <dgm:prSet presAssocID="{1F9C13FB-2104-4307-A20B-A78B89DA0854}" presName="bullet5d" presStyleLbl="node1" presStyleIdx="3"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9C4DD151-EB43-4D5B-A8A1-8616A4F24EC2}" type="pres">
      <dgm:prSet presAssocID="{1F9C13FB-2104-4307-A20B-A78B89DA0854}" presName="textBox5d" presStyleLbl="revTx" presStyleIdx="3" presStyleCnt="5">
        <dgm:presLayoutVars>
          <dgm:bulletEnabled val="1"/>
        </dgm:presLayoutVars>
      </dgm:prSet>
      <dgm:spPr/>
      <dgm:t>
        <a:bodyPr/>
        <a:lstStyle/>
        <a:p>
          <a:endParaRPr lang="en-US"/>
        </a:p>
      </dgm:t>
    </dgm:pt>
    <dgm:pt modelId="{B7DE06F8-2A01-427D-BDFB-AD945959DBE5}" type="pres">
      <dgm:prSet presAssocID="{BAF99059-BEC0-48FD-AAF0-458AB571A271}" presName="bullet5e" presStyleLbl="node1" presStyleIdx="4"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7F1FEDEE-7691-4807-935A-C1B0D26A0B3C}" type="pres">
      <dgm:prSet presAssocID="{BAF99059-BEC0-48FD-AAF0-458AB571A271}" presName="textBox5e" presStyleLbl="revTx" presStyleIdx="4" presStyleCnt="5">
        <dgm:presLayoutVars>
          <dgm:bulletEnabled val="1"/>
        </dgm:presLayoutVars>
      </dgm:prSet>
      <dgm:spPr/>
      <dgm:t>
        <a:bodyPr/>
        <a:lstStyle/>
        <a:p>
          <a:endParaRPr lang="en-US"/>
        </a:p>
      </dgm:t>
    </dgm:pt>
  </dgm:ptLst>
  <dgm:cxnLst>
    <dgm:cxn modelId="{4EE2E533-4DFE-4C36-A477-889A124623FF}" srcId="{1C1B5CD9-1514-41A1-B84A-6DA3986E13D4}" destId="{E354AE39-72A7-4672-8164-2DED7FC81243}" srcOrd="2" destOrd="0" parTransId="{FAA4F642-1469-437E-B6E1-6D44E331049C}" sibTransId="{6E82FD7D-38DA-4C4C-A693-608892B8973F}"/>
    <dgm:cxn modelId="{DAD65F0E-62A9-43A6-BCFC-FAF4ECEA5593}" type="presOf" srcId="{1C1B5CD9-1514-41A1-B84A-6DA3986E13D4}" destId="{3834FDA5-C695-400A-B2DE-316463713156}" srcOrd="0" destOrd="0" presId="urn:microsoft.com/office/officeart/2005/8/layout/arrow2"/>
    <dgm:cxn modelId="{1605B7BE-7D3D-4D44-A814-4384AD8BF287}" srcId="{1C1B5CD9-1514-41A1-B84A-6DA3986E13D4}" destId="{D7C8F952-47BB-44D0-A6A7-0F36BCA8C79B}" srcOrd="1" destOrd="0" parTransId="{E64E28BF-9602-48EB-A897-F21B9146F4BD}" sibTransId="{6615CE86-C6C4-44F8-8384-A7ED0F3D62A5}"/>
    <dgm:cxn modelId="{496E35B4-F009-486B-B60A-C612177370FC}" type="presOf" srcId="{D7C8F952-47BB-44D0-A6A7-0F36BCA8C79B}" destId="{768569EA-67CC-4DF5-8969-17B3EFF1D87F}" srcOrd="0" destOrd="0" presId="urn:microsoft.com/office/officeart/2005/8/layout/arrow2"/>
    <dgm:cxn modelId="{C8E63A82-38DA-4B35-A85C-9F6A8517C4DE}" srcId="{1C1B5CD9-1514-41A1-B84A-6DA3986E13D4}" destId="{BAF99059-BEC0-48FD-AAF0-458AB571A271}" srcOrd="4" destOrd="0" parTransId="{503B1FF9-D3D4-465D-988B-1123D766FC17}" sibTransId="{382FAB84-19B9-492D-B839-CDB4322DC372}"/>
    <dgm:cxn modelId="{F0473C3C-4876-4515-9259-6193D8B3CB21}" type="presOf" srcId="{4D819640-BE3A-4FEF-B3AB-41CBF5E01000}" destId="{BC1D32D7-53F8-4234-92D7-8A4FBBD4266F}" srcOrd="0" destOrd="0" presId="urn:microsoft.com/office/officeart/2005/8/layout/arrow2"/>
    <dgm:cxn modelId="{D55016A5-2894-4153-99E4-AC856B553F28}" type="presOf" srcId="{BAF99059-BEC0-48FD-AAF0-458AB571A271}" destId="{7F1FEDEE-7691-4807-935A-C1B0D26A0B3C}" srcOrd="0" destOrd="0" presId="urn:microsoft.com/office/officeart/2005/8/layout/arrow2"/>
    <dgm:cxn modelId="{0CB831DB-8F1C-4A57-9DDD-D7B9C7790844}" type="presOf" srcId="{1F9C13FB-2104-4307-A20B-A78B89DA0854}" destId="{9C4DD151-EB43-4D5B-A8A1-8616A4F24EC2}" srcOrd="0" destOrd="0" presId="urn:microsoft.com/office/officeart/2005/8/layout/arrow2"/>
    <dgm:cxn modelId="{EAF61A1C-CFE6-45D1-AFE3-810D1DA039B7}" type="presOf" srcId="{E354AE39-72A7-4672-8164-2DED7FC81243}" destId="{C11F4D70-7040-45B9-B8FD-9F7FF7600588}" srcOrd="0" destOrd="0" presId="urn:microsoft.com/office/officeart/2005/8/layout/arrow2"/>
    <dgm:cxn modelId="{56578EBE-1143-4E8A-84A4-7BDD7F2B12AF}" srcId="{1C1B5CD9-1514-41A1-B84A-6DA3986E13D4}" destId="{1F9C13FB-2104-4307-A20B-A78B89DA0854}" srcOrd="3" destOrd="0" parTransId="{F738B9AC-4F27-4B45-98F7-35FC286F3C95}" sibTransId="{43F2FBE7-A16D-44F2-B9E3-287D7D16A0FB}"/>
    <dgm:cxn modelId="{D279F155-0A36-49CC-BC98-EBD0C4288272}" srcId="{1C1B5CD9-1514-41A1-B84A-6DA3986E13D4}" destId="{4D819640-BE3A-4FEF-B3AB-41CBF5E01000}" srcOrd="0" destOrd="0" parTransId="{F6BBBF45-000C-4689-A545-F9C2063D0E56}" sibTransId="{A116FBC6-F6BE-487A-92A9-8F98F54820B8}"/>
    <dgm:cxn modelId="{40F42ADC-70ED-4C05-9456-2FB753904047}" srcId="{1C1B5CD9-1514-41A1-B84A-6DA3986E13D4}" destId="{286DAB7B-550C-476C-9A39-7A128D9E800C}" srcOrd="5" destOrd="0" parTransId="{6557C7E9-85F8-43D3-939A-7549BD2A0530}" sibTransId="{0B8A724F-5434-4016-86C5-694C688A1DCB}"/>
    <dgm:cxn modelId="{E91513F7-A806-4486-917A-303C46061AF8}" type="presParOf" srcId="{3834FDA5-C695-400A-B2DE-316463713156}" destId="{1A0005A8-E751-415D-870D-DD5591D54A1F}" srcOrd="0" destOrd="0" presId="urn:microsoft.com/office/officeart/2005/8/layout/arrow2"/>
    <dgm:cxn modelId="{E93BFCC7-109A-41B3-B71F-D46864C95FB4}" type="presParOf" srcId="{3834FDA5-C695-400A-B2DE-316463713156}" destId="{D7B01F7C-0A0B-4317-B28C-16D663FE5413}" srcOrd="1" destOrd="0" presId="urn:microsoft.com/office/officeart/2005/8/layout/arrow2"/>
    <dgm:cxn modelId="{F8BC16CA-75B6-4F2C-A430-7FF39C14315E}" type="presParOf" srcId="{D7B01F7C-0A0B-4317-B28C-16D663FE5413}" destId="{14C0356A-38A9-444E-A70F-7CF9350AA7CC}" srcOrd="0" destOrd="0" presId="urn:microsoft.com/office/officeart/2005/8/layout/arrow2"/>
    <dgm:cxn modelId="{9702A63D-1F44-4021-BA1B-503D60DD74E4}" type="presParOf" srcId="{D7B01F7C-0A0B-4317-B28C-16D663FE5413}" destId="{BC1D32D7-53F8-4234-92D7-8A4FBBD4266F}" srcOrd="1" destOrd="0" presId="urn:microsoft.com/office/officeart/2005/8/layout/arrow2"/>
    <dgm:cxn modelId="{DE5239D7-4DFB-4127-A298-7B1D8DA1602A}" type="presParOf" srcId="{D7B01F7C-0A0B-4317-B28C-16D663FE5413}" destId="{68B69682-E53B-4EC6-800C-D6EA428A7B4D}" srcOrd="2" destOrd="0" presId="urn:microsoft.com/office/officeart/2005/8/layout/arrow2"/>
    <dgm:cxn modelId="{900922FA-937B-48D2-AAD9-92B962F3DAFE}" type="presParOf" srcId="{D7B01F7C-0A0B-4317-B28C-16D663FE5413}" destId="{768569EA-67CC-4DF5-8969-17B3EFF1D87F}" srcOrd="3" destOrd="0" presId="urn:microsoft.com/office/officeart/2005/8/layout/arrow2"/>
    <dgm:cxn modelId="{4F50BD92-C84C-429E-998B-B98975463211}" type="presParOf" srcId="{D7B01F7C-0A0B-4317-B28C-16D663FE5413}" destId="{A174B832-1EC9-4E8A-A061-4E7A1E242D7E}" srcOrd="4" destOrd="0" presId="urn:microsoft.com/office/officeart/2005/8/layout/arrow2"/>
    <dgm:cxn modelId="{BA4B2C15-9A29-46DF-980E-F86A6BB08D9F}" type="presParOf" srcId="{D7B01F7C-0A0B-4317-B28C-16D663FE5413}" destId="{C11F4D70-7040-45B9-B8FD-9F7FF7600588}" srcOrd="5" destOrd="0" presId="urn:microsoft.com/office/officeart/2005/8/layout/arrow2"/>
    <dgm:cxn modelId="{BCB4C425-E2C3-4F70-AAAB-4C1201D54AF0}" type="presParOf" srcId="{D7B01F7C-0A0B-4317-B28C-16D663FE5413}" destId="{A6104B67-0DBE-477F-AD58-96CD924EBE26}" srcOrd="6" destOrd="0" presId="urn:microsoft.com/office/officeart/2005/8/layout/arrow2"/>
    <dgm:cxn modelId="{C0F96DE2-B30D-45C9-BDF7-76A2F34C0BC3}" type="presParOf" srcId="{D7B01F7C-0A0B-4317-B28C-16D663FE5413}" destId="{9C4DD151-EB43-4D5B-A8A1-8616A4F24EC2}" srcOrd="7" destOrd="0" presId="urn:microsoft.com/office/officeart/2005/8/layout/arrow2"/>
    <dgm:cxn modelId="{9835C798-C10F-4FDB-BD01-37B425F57B2C}" type="presParOf" srcId="{D7B01F7C-0A0B-4317-B28C-16D663FE5413}" destId="{B7DE06F8-2A01-427D-BDFB-AD945959DBE5}" srcOrd="8" destOrd="0" presId="urn:microsoft.com/office/officeart/2005/8/layout/arrow2"/>
    <dgm:cxn modelId="{0ABD6098-8008-4F32-8AAF-9BD9BAB59971}" type="presParOf" srcId="{D7B01F7C-0A0B-4317-B28C-16D663FE5413}" destId="{7F1FEDEE-7691-4807-935A-C1B0D26A0B3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B5CD9-1514-41A1-B84A-6DA3986E13D4}" type="doc">
      <dgm:prSet loTypeId="urn:microsoft.com/office/officeart/2005/8/layout/arrow2" loCatId="process" qsTypeId="urn:microsoft.com/office/officeart/2005/8/quickstyle/simple1" qsCatId="simple" csTypeId="urn:microsoft.com/office/officeart/2005/8/colors/accent1_2" csCatId="accent1" phldr="1"/>
      <dgm:spPr/>
    </dgm:pt>
    <dgm:pt modelId="{4D819640-BE3A-4FEF-B3AB-41CBF5E01000}">
      <dgm:prSet phldrT="[Text]"/>
      <dgm:spPr>
        <a:solidFill>
          <a:schemeClr val="accent1">
            <a:hueOff val="0"/>
            <a:satOff val="0"/>
            <a:lumOff val="0"/>
            <a:alpha val="38000"/>
          </a:schemeClr>
        </a:solidFill>
      </dgm:spPr>
      <dgm:t>
        <a:bodyPr/>
        <a:lstStyle/>
        <a:p>
          <a:r>
            <a:rPr lang="en-US" dirty="0"/>
            <a:t>Build</a:t>
          </a:r>
          <a:endParaRPr lang="en-IN" dirty="0"/>
        </a:p>
      </dgm:t>
    </dgm:pt>
    <dgm:pt modelId="{F6BBBF45-000C-4689-A545-F9C2063D0E56}" type="parTrans" cxnId="{D279F155-0A36-49CC-BC98-EBD0C4288272}">
      <dgm:prSet/>
      <dgm:spPr/>
      <dgm:t>
        <a:bodyPr/>
        <a:lstStyle/>
        <a:p>
          <a:endParaRPr lang="en-IN"/>
        </a:p>
      </dgm:t>
    </dgm:pt>
    <dgm:pt modelId="{A116FBC6-F6BE-487A-92A9-8F98F54820B8}" type="sibTrans" cxnId="{D279F155-0A36-49CC-BC98-EBD0C4288272}">
      <dgm:prSet/>
      <dgm:spPr/>
      <dgm:t>
        <a:bodyPr/>
        <a:lstStyle/>
        <a:p>
          <a:endParaRPr lang="en-IN"/>
        </a:p>
      </dgm:t>
    </dgm:pt>
    <dgm:pt modelId="{D7C8F952-47BB-44D0-A6A7-0F36BCA8C79B}">
      <dgm:prSet phldrT="[Text]"/>
      <dgm:spPr>
        <a:solidFill>
          <a:schemeClr val="accent1">
            <a:hueOff val="0"/>
            <a:satOff val="0"/>
            <a:lumOff val="0"/>
            <a:alpha val="38000"/>
          </a:schemeClr>
        </a:solidFill>
      </dgm:spPr>
      <dgm:t>
        <a:bodyPr/>
        <a:lstStyle/>
        <a:p>
          <a:r>
            <a:rPr lang="en-US" dirty="0"/>
            <a:t>Build</a:t>
          </a:r>
          <a:endParaRPr lang="en-IN" dirty="0"/>
        </a:p>
      </dgm:t>
    </dgm:pt>
    <dgm:pt modelId="{E64E28BF-9602-48EB-A897-F21B9146F4BD}" type="parTrans" cxnId="{1605B7BE-7D3D-4D44-A814-4384AD8BF287}">
      <dgm:prSet/>
      <dgm:spPr/>
      <dgm:t>
        <a:bodyPr/>
        <a:lstStyle/>
        <a:p>
          <a:endParaRPr lang="en-IN"/>
        </a:p>
      </dgm:t>
    </dgm:pt>
    <dgm:pt modelId="{6615CE86-C6C4-44F8-8384-A7ED0F3D62A5}" type="sibTrans" cxnId="{1605B7BE-7D3D-4D44-A814-4384AD8BF287}">
      <dgm:prSet/>
      <dgm:spPr/>
      <dgm:t>
        <a:bodyPr/>
        <a:lstStyle/>
        <a:p>
          <a:endParaRPr lang="en-IN"/>
        </a:p>
      </dgm:t>
    </dgm:pt>
    <dgm:pt modelId="{E354AE39-72A7-4672-8164-2DED7FC81243}">
      <dgm:prSet phldrT="[Text]"/>
      <dgm:spPr>
        <a:solidFill>
          <a:schemeClr val="accent1">
            <a:hueOff val="0"/>
            <a:satOff val="0"/>
            <a:lumOff val="0"/>
            <a:alpha val="38000"/>
          </a:schemeClr>
        </a:solidFill>
      </dgm:spPr>
      <dgm:t>
        <a:bodyPr/>
        <a:lstStyle/>
        <a:p>
          <a:r>
            <a:rPr lang="en-US" dirty="0"/>
            <a:t>Build</a:t>
          </a:r>
          <a:endParaRPr lang="en-IN" dirty="0"/>
        </a:p>
      </dgm:t>
    </dgm:pt>
    <dgm:pt modelId="{FAA4F642-1469-437E-B6E1-6D44E331049C}" type="parTrans" cxnId="{4EE2E533-4DFE-4C36-A477-889A124623FF}">
      <dgm:prSet/>
      <dgm:spPr/>
      <dgm:t>
        <a:bodyPr/>
        <a:lstStyle/>
        <a:p>
          <a:endParaRPr lang="en-IN"/>
        </a:p>
      </dgm:t>
    </dgm:pt>
    <dgm:pt modelId="{6E82FD7D-38DA-4C4C-A693-608892B8973F}" type="sibTrans" cxnId="{4EE2E533-4DFE-4C36-A477-889A124623FF}">
      <dgm:prSet/>
      <dgm:spPr/>
      <dgm:t>
        <a:bodyPr/>
        <a:lstStyle/>
        <a:p>
          <a:endParaRPr lang="en-IN"/>
        </a:p>
      </dgm:t>
    </dgm:pt>
    <dgm:pt modelId="{1F9C13FB-2104-4307-A20B-A78B89DA0854}">
      <dgm:prSet phldrT="[Text]"/>
      <dgm:spPr>
        <a:solidFill>
          <a:schemeClr val="accent1">
            <a:hueOff val="0"/>
            <a:satOff val="0"/>
            <a:lumOff val="0"/>
            <a:alpha val="38000"/>
          </a:schemeClr>
        </a:solidFill>
      </dgm:spPr>
      <dgm:t>
        <a:bodyPr/>
        <a:lstStyle/>
        <a:p>
          <a:r>
            <a:rPr lang="en-US" dirty="0"/>
            <a:t>Build</a:t>
          </a:r>
          <a:endParaRPr lang="en-IN" dirty="0"/>
        </a:p>
      </dgm:t>
    </dgm:pt>
    <dgm:pt modelId="{F738B9AC-4F27-4B45-98F7-35FC286F3C95}" type="parTrans" cxnId="{56578EBE-1143-4E8A-84A4-7BDD7F2B12AF}">
      <dgm:prSet/>
      <dgm:spPr/>
      <dgm:t>
        <a:bodyPr/>
        <a:lstStyle/>
        <a:p>
          <a:endParaRPr lang="en-IN"/>
        </a:p>
      </dgm:t>
    </dgm:pt>
    <dgm:pt modelId="{43F2FBE7-A16D-44F2-B9E3-287D7D16A0FB}" type="sibTrans" cxnId="{56578EBE-1143-4E8A-84A4-7BDD7F2B12AF}">
      <dgm:prSet/>
      <dgm:spPr/>
      <dgm:t>
        <a:bodyPr/>
        <a:lstStyle/>
        <a:p>
          <a:endParaRPr lang="en-IN"/>
        </a:p>
      </dgm:t>
    </dgm:pt>
    <dgm:pt modelId="{BAF99059-BEC0-48FD-AAF0-458AB571A271}">
      <dgm:prSet phldrT="[Text]"/>
      <dgm:spPr>
        <a:solidFill>
          <a:schemeClr val="accent1">
            <a:hueOff val="0"/>
            <a:satOff val="0"/>
            <a:lumOff val="0"/>
            <a:alpha val="38000"/>
          </a:schemeClr>
        </a:solidFill>
      </dgm:spPr>
      <dgm:t>
        <a:bodyPr/>
        <a:lstStyle/>
        <a:p>
          <a:r>
            <a:rPr lang="en-US" dirty="0"/>
            <a:t>Build</a:t>
          </a:r>
          <a:endParaRPr lang="en-IN" dirty="0"/>
        </a:p>
      </dgm:t>
    </dgm:pt>
    <dgm:pt modelId="{503B1FF9-D3D4-465D-988B-1123D766FC17}" type="parTrans" cxnId="{C8E63A82-38DA-4B35-A85C-9F6A8517C4DE}">
      <dgm:prSet/>
      <dgm:spPr/>
      <dgm:t>
        <a:bodyPr/>
        <a:lstStyle/>
        <a:p>
          <a:endParaRPr lang="en-IN"/>
        </a:p>
      </dgm:t>
    </dgm:pt>
    <dgm:pt modelId="{382FAB84-19B9-492D-B839-CDB4322DC372}" type="sibTrans" cxnId="{C8E63A82-38DA-4B35-A85C-9F6A8517C4DE}">
      <dgm:prSet/>
      <dgm:spPr/>
      <dgm:t>
        <a:bodyPr/>
        <a:lstStyle/>
        <a:p>
          <a:endParaRPr lang="en-IN"/>
        </a:p>
      </dgm:t>
    </dgm:pt>
    <dgm:pt modelId="{286DAB7B-550C-476C-9A39-7A128D9E800C}">
      <dgm:prSet phldrT="[Text]"/>
      <dgm:spPr/>
      <dgm:t>
        <a:bodyPr/>
        <a:lstStyle/>
        <a:p>
          <a:endParaRPr lang="en-IN" dirty="0"/>
        </a:p>
      </dgm:t>
    </dgm:pt>
    <dgm:pt modelId="{6557C7E9-85F8-43D3-939A-7549BD2A0530}" type="parTrans" cxnId="{40F42ADC-70ED-4C05-9456-2FB753904047}">
      <dgm:prSet/>
      <dgm:spPr/>
      <dgm:t>
        <a:bodyPr/>
        <a:lstStyle/>
        <a:p>
          <a:endParaRPr lang="en-IN"/>
        </a:p>
      </dgm:t>
    </dgm:pt>
    <dgm:pt modelId="{0B8A724F-5434-4016-86C5-694C688A1DCB}" type="sibTrans" cxnId="{40F42ADC-70ED-4C05-9456-2FB753904047}">
      <dgm:prSet/>
      <dgm:spPr/>
      <dgm:t>
        <a:bodyPr/>
        <a:lstStyle/>
        <a:p>
          <a:endParaRPr lang="en-IN"/>
        </a:p>
      </dgm:t>
    </dgm:pt>
    <dgm:pt modelId="{3834FDA5-C695-400A-B2DE-316463713156}" type="pres">
      <dgm:prSet presAssocID="{1C1B5CD9-1514-41A1-B84A-6DA3986E13D4}" presName="arrowDiagram" presStyleCnt="0">
        <dgm:presLayoutVars>
          <dgm:chMax val="5"/>
          <dgm:dir/>
          <dgm:resizeHandles val="exact"/>
        </dgm:presLayoutVars>
      </dgm:prSet>
      <dgm:spPr/>
    </dgm:pt>
    <dgm:pt modelId="{1A0005A8-E751-415D-870D-DD5591D54A1F}" type="pres">
      <dgm:prSet presAssocID="{1C1B5CD9-1514-41A1-B84A-6DA3986E13D4}" presName="arrow" presStyleLbl="bgShp" presStyleIdx="0" presStyleCnt="1"/>
      <dgm:spPr>
        <a:gradFill flip="none" rotWithShape="1">
          <a:gsLst>
            <a:gs pos="0">
              <a:srgbClr val="FF0000">
                <a:alpha val="34000"/>
              </a:srgbClr>
            </a:gs>
            <a:gs pos="15000">
              <a:srgbClr val="FF0000">
                <a:alpha val="28000"/>
              </a:srgbClr>
            </a:gs>
            <a:gs pos="44000">
              <a:srgbClr val="FFB9B9"/>
            </a:gs>
            <a:gs pos="100000">
              <a:schemeClr val="accent1">
                <a:lumMod val="30000"/>
                <a:lumOff val="70000"/>
              </a:scheme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7B01F7C-0A0B-4317-B28C-16D663FE5413}" type="pres">
      <dgm:prSet presAssocID="{1C1B5CD9-1514-41A1-B84A-6DA3986E13D4}" presName="arrowDiagram5" presStyleCnt="0"/>
      <dgm:spPr/>
    </dgm:pt>
    <dgm:pt modelId="{14C0356A-38A9-444E-A70F-7CF9350AA7CC}" type="pres">
      <dgm:prSet presAssocID="{4D819640-BE3A-4FEF-B3AB-41CBF5E01000}" presName="bullet5a" presStyleLbl="node1" presStyleIdx="0"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BC1D32D7-53F8-4234-92D7-8A4FBBD4266F}" type="pres">
      <dgm:prSet presAssocID="{4D819640-BE3A-4FEF-B3AB-41CBF5E01000}" presName="textBox5a" presStyleLbl="revTx" presStyleIdx="0" presStyleCnt="5">
        <dgm:presLayoutVars>
          <dgm:bulletEnabled val="1"/>
        </dgm:presLayoutVars>
      </dgm:prSet>
      <dgm:spPr/>
      <dgm:t>
        <a:bodyPr/>
        <a:lstStyle/>
        <a:p>
          <a:endParaRPr lang="en-US"/>
        </a:p>
      </dgm:t>
    </dgm:pt>
    <dgm:pt modelId="{68B69682-E53B-4EC6-800C-D6EA428A7B4D}" type="pres">
      <dgm:prSet presAssocID="{D7C8F952-47BB-44D0-A6A7-0F36BCA8C79B}" presName="bullet5b" presStyleLbl="node1" presStyleIdx="1"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768569EA-67CC-4DF5-8969-17B3EFF1D87F}" type="pres">
      <dgm:prSet presAssocID="{D7C8F952-47BB-44D0-A6A7-0F36BCA8C79B}" presName="textBox5b" presStyleLbl="revTx" presStyleIdx="1" presStyleCnt="5">
        <dgm:presLayoutVars>
          <dgm:bulletEnabled val="1"/>
        </dgm:presLayoutVars>
      </dgm:prSet>
      <dgm:spPr/>
      <dgm:t>
        <a:bodyPr/>
        <a:lstStyle/>
        <a:p>
          <a:endParaRPr lang="en-US"/>
        </a:p>
      </dgm:t>
    </dgm:pt>
    <dgm:pt modelId="{A174B832-1EC9-4E8A-A061-4E7A1E242D7E}" type="pres">
      <dgm:prSet presAssocID="{E354AE39-72A7-4672-8164-2DED7FC81243}" presName="bullet5c" presStyleLbl="node1" presStyleIdx="2"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C11F4D70-7040-45B9-B8FD-9F7FF7600588}" type="pres">
      <dgm:prSet presAssocID="{E354AE39-72A7-4672-8164-2DED7FC81243}" presName="textBox5c" presStyleLbl="revTx" presStyleIdx="2" presStyleCnt="5">
        <dgm:presLayoutVars>
          <dgm:bulletEnabled val="1"/>
        </dgm:presLayoutVars>
      </dgm:prSet>
      <dgm:spPr/>
      <dgm:t>
        <a:bodyPr/>
        <a:lstStyle/>
        <a:p>
          <a:endParaRPr lang="en-US"/>
        </a:p>
      </dgm:t>
    </dgm:pt>
    <dgm:pt modelId="{A6104B67-0DBE-477F-AD58-96CD924EBE26}" type="pres">
      <dgm:prSet presAssocID="{1F9C13FB-2104-4307-A20B-A78B89DA0854}" presName="bullet5d" presStyleLbl="node1" presStyleIdx="3"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9C4DD151-EB43-4D5B-A8A1-8616A4F24EC2}" type="pres">
      <dgm:prSet presAssocID="{1F9C13FB-2104-4307-A20B-A78B89DA0854}" presName="textBox5d" presStyleLbl="revTx" presStyleIdx="3" presStyleCnt="5">
        <dgm:presLayoutVars>
          <dgm:bulletEnabled val="1"/>
        </dgm:presLayoutVars>
      </dgm:prSet>
      <dgm:spPr/>
      <dgm:t>
        <a:bodyPr/>
        <a:lstStyle/>
        <a:p>
          <a:endParaRPr lang="en-US"/>
        </a:p>
      </dgm:t>
    </dgm:pt>
    <dgm:pt modelId="{B7DE06F8-2A01-427D-BDFB-AD945959DBE5}" type="pres">
      <dgm:prSet presAssocID="{BAF99059-BEC0-48FD-AAF0-458AB571A271}" presName="bullet5e" presStyleLbl="node1" presStyleIdx="4" presStyleCnt="5"/>
      <dgm:spPr>
        <a:ln>
          <a:noFill/>
        </a:ln>
        <a:effectLst>
          <a:outerShdw blurRad="57785" dist="33020" dir="3180000" algn="ctr">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gm:spPr>
    </dgm:pt>
    <dgm:pt modelId="{7F1FEDEE-7691-4807-935A-C1B0D26A0B3C}" type="pres">
      <dgm:prSet presAssocID="{BAF99059-BEC0-48FD-AAF0-458AB571A271}" presName="textBox5e" presStyleLbl="revTx" presStyleIdx="4" presStyleCnt="5">
        <dgm:presLayoutVars>
          <dgm:bulletEnabled val="1"/>
        </dgm:presLayoutVars>
      </dgm:prSet>
      <dgm:spPr/>
      <dgm:t>
        <a:bodyPr/>
        <a:lstStyle/>
        <a:p>
          <a:endParaRPr lang="en-US"/>
        </a:p>
      </dgm:t>
    </dgm:pt>
  </dgm:ptLst>
  <dgm:cxnLst>
    <dgm:cxn modelId="{4EE2E533-4DFE-4C36-A477-889A124623FF}" srcId="{1C1B5CD9-1514-41A1-B84A-6DA3986E13D4}" destId="{E354AE39-72A7-4672-8164-2DED7FC81243}" srcOrd="2" destOrd="0" parTransId="{FAA4F642-1469-437E-B6E1-6D44E331049C}" sibTransId="{6E82FD7D-38DA-4C4C-A693-608892B8973F}"/>
    <dgm:cxn modelId="{DAD65F0E-62A9-43A6-BCFC-FAF4ECEA5593}" type="presOf" srcId="{1C1B5CD9-1514-41A1-B84A-6DA3986E13D4}" destId="{3834FDA5-C695-400A-B2DE-316463713156}" srcOrd="0" destOrd="0" presId="urn:microsoft.com/office/officeart/2005/8/layout/arrow2"/>
    <dgm:cxn modelId="{1605B7BE-7D3D-4D44-A814-4384AD8BF287}" srcId="{1C1B5CD9-1514-41A1-B84A-6DA3986E13D4}" destId="{D7C8F952-47BB-44D0-A6A7-0F36BCA8C79B}" srcOrd="1" destOrd="0" parTransId="{E64E28BF-9602-48EB-A897-F21B9146F4BD}" sibTransId="{6615CE86-C6C4-44F8-8384-A7ED0F3D62A5}"/>
    <dgm:cxn modelId="{496E35B4-F009-486B-B60A-C612177370FC}" type="presOf" srcId="{D7C8F952-47BB-44D0-A6A7-0F36BCA8C79B}" destId="{768569EA-67CC-4DF5-8969-17B3EFF1D87F}" srcOrd="0" destOrd="0" presId="urn:microsoft.com/office/officeart/2005/8/layout/arrow2"/>
    <dgm:cxn modelId="{C8E63A82-38DA-4B35-A85C-9F6A8517C4DE}" srcId="{1C1B5CD9-1514-41A1-B84A-6DA3986E13D4}" destId="{BAF99059-BEC0-48FD-AAF0-458AB571A271}" srcOrd="4" destOrd="0" parTransId="{503B1FF9-D3D4-465D-988B-1123D766FC17}" sibTransId="{382FAB84-19B9-492D-B839-CDB4322DC372}"/>
    <dgm:cxn modelId="{F0473C3C-4876-4515-9259-6193D8B3CB21}" type="presOf" srcId="{4D819640-BE3A-4FEF-B3AB-41CBF5E01000}" destId="{BC1D32D7-53F8-4234-92D7-8A4FBBD4266F}" srcOrd="0" destOrd="0" presId="urn:microsoft.com/office/officeart/2005/8/layout/arrow2"/>
    <dgm:cxn modelId="{D55016A5-2894-4153-99E4-AC856B553F28}" type="presOf" srcId="{BAF99059-BEC0-48FD-AAF0-458AB571A271}" destId="{7F1FEDEE-7691-4807-935A-C1B0D26A0B3C}" srcOrd="0" destOrd="0" presId="urn:microsoft.com/office/officeart/2005/8/layout/arrow2"/>
    <dgm:cxn modelId="{0CB831DB-8F1C-4A57-9DDD-D7B9C7790844}" type="presOf" srcId="{1F9C13FB-2104-4307-A20B-A78B89DA0854}" destId="{9C4DD151-EB43-4D5B-A8A1-8616A4F24EC2}" srcOrd="0" destOrd="0" presId="urn:microsoft.com/office/officeart/2005/8/layout/arrow2"/>
    <dgm:cxn modelId="{EAF61A1C-CFE6-45D1-AFE3-810D1DA039B7}" type="presOf" srcId="{E354AE39-72A7-4672-8164-2DED7FC81243}" destId="{C11F4D70-7040-45B9-B8FD-9F7FF7600588}" srcOrd="0" destOrd="0" presId="urn:microsoft.com/office/officeart/2005/8/layout/arrow2"/>
    <dgm:cxn modelId="{56578EBE-1143-4E8A-84A4-7BDD7F2B12AF}" srcId="{1C1B5CD9-1514-41A1-B84A-6DA3986E13D4}" destId="{1F9C13FB-2104-4307-A20B-A78B89DA0854}" srcOrd="3" destOrd="0" parTransId="{F738B9AC-4F27-4B45-98F7-35FC286F3C95}" sibTransId="{43F2FBE7-A16D-44F2-B9E3-287D7D16A0FB}"/>
    <dgm:cxn modelId="{D279F155-0A36-49CC-BC98-EBD0C4288272}" srcId="{1C1B5CD9-1514-41A1-B84A-6DA3986E13D4}" destId="{4D819640-BE3A-4FEF-B3AB-41CBF5E01000}" srcOrd="0" destOrd="0" parTransId="{F6BBBF45-000C-4689-A545-F9C2063D0E56}" sibTransId="{A116FBC6-F6BE-487A-92A9-8F98F54820B8}"/>
    <dgm:cxn modelId="{40F42ADC-70ED-4C05-9456-2FB753904047}" srcId="{1C1B5CD9-1514-41A1-B84A-6DA3986E13D4}" destId="{286DAB7B-550C-476C-9A39-7A128D9E800C}" srcOrd="5" destOrd="0" parTransId="{6557C7E9-85F8-43D3-939A-7549BD2A0530}" sibTransId="{0B8A724F-5434-4016-86C5-694C688A1DCB}"/>
    <dgm:cxn modelId="{E91513F7-A806-4486-917A-303C46061AF8}" type="presParOf" srcId="{3834FDA5-C695-400A-B2DE-316463713156}" destId="{1A0005A8-E751-415D-870D-DD5591D54A1F}" srcOrd="0" destOrd="0" presId="urn:microsoft.com/office/officeart/2005/8/layout/arrow2"/>
    <dgm:cxn modelId="{E93BFCC7-109A-41B3-B71F-D46864C95FB4}" type="presParOf" srcId="{3834FDA5-C695-400A-B2DE-316463713156}" destId="{D7B01F7C-0A0B-4317-B28C-16D663FE5413}" srcOrd="1" destOrd="0" presId="urn:microsoft.com/office/officeart/2005/8/layout/arrow2"/>
    <dgm:cxn modelId="{F8BC16CA-75B6-4F2C-A430-7FF39C14315E}" type="presParOf" srcId="{D7B01F7C-0A0B-4317-B28C-16D663FE5413}" destId="{14C0356A-38A9-444E-A70F-7CF9350AA7CC}" srcOrd="0" destOrd="0" presId="urn:microsoft.com/office/officeart/2005/8/layout/arrow2"/>
    <dgm:cxn modelId="{9702A63D-1F44-4021-BA1B-503D60DD74E4}" type="presParOf" srcId="{D7B01F7C-0A0B-4317-B28C-16D663FE5413}" destId="{BC1D32D7-53F8-4234-92D7-8A4FBBD4266F}" srcOrd="1" destOrd="0" presId="urn:microsoft.com/office/officeart/2005/8/layout/arrow2"/>
    <dgm:cxn modelId="{DE5239D7-4DFB-4127-A298-7B1D8DA1602A}" type="presParOf" srcId="{D7B01F7C-0A0B-4317-B28C-16D663FE5413}" destId="{68B69682-E53B-4EC6-800C-D6EA428A7B4D}" srcOrd="2" destOrd="0" presId="urn:microsoft.com/office/officeart/2005/8/layout/arrow2"/>
    <dgm:cxn modelId="{900922FA-937B-48D2-AAD9-92B962F3DAFE}" type="presParOf" srcId="{D7B01F7C-0A0B-4317-B28C-16D663FE5413}" destId="{768569EA-67CC-4DF5-8969-17B3EFF1D87F}" srcOrd="3" destOrd="0" presId="urn:microsoft.com/office/officeart/2005/8/layout/arrow2"/>
    <dgm:cxn modelId="{4F50BD92-C84C-429E-998B-B98975463211}" type="presParOf" srcId="{D7B01F7C-0A0B-4317-B28C-16D663FE5413}" destId="{A174B832-1EC9-4E8A-A061-4E7A1E242D7E}" srcOrd="4" destOrd="0" presId="urn:microsoft.com/office/officeart/2005/8/layout/arrow2"/>
    <dgm:cxn modelId="{BA4B2C15-9A29-46DF-980E-F86A6BB08D9F}" type="presParOf" srcId="{D7B01F7C-0A0B-4317-B28C-16D663FE5413}" destId="{C11F4D70-7040-45B9-B8FD-9F7FF7600588}" srcOrd="5" destOrd="0" presId="urn:microsoft.com/office/officeart/2005/8/layout/arrow2"/>
    <dgm:cxn modelId="{BCB4C425-E2C3-4F70-AAAB-4C1201D54AF0}" type="presParOf" srcId="{D7B01F7C-0A0B-4317-B28C-16D663FE5413}" destId="{A6104B67-0DBE-477F-AD58-96CD924EBE26}" srcOrd="6" destOrd="0" presId="urn:microsoft.com/office/officeart/2005/8/layout/arrow2"/>
    <dgm:cxn modelId="{C0F96DE2-B30D-45C9-BDF7-76A2F34C0BC3}" type="presParOf" srcId="{D7B01F7C-0A0B-4317-B28C-16D663FE5413}" destId="{9C4DD151-EB43-4D5B-A8A1-8616A4F24EC2}" srcOrd="7" destOrd="0" presId="urn:microsoft.com/office/officeart/2005/8/layout/arrow2"/>
    <dgm:cxn modelId="{9835C798-C10F-4FDB-BD01-37B425F57B2C}" type="presParOf" srcId="{D7B01F7C-0A0B-4317-B28C-16D663FE5413}" destId="{B7DE06F8-2A01-427D-BDFB-AD945959DBE5}" srcOrd="8" destOrd="0" presId="urn:microsoft.com/office/officeart/2005/8/layout/arrow2"/>
    <dgm:cxn modelId="{0ABD6098-8008-4F32-8AAF-9BD9BAB59971}" type="presParOf" srcId="{D7B01F7C-0A0B-4317-B28C-16D663FE5413}" destId="{7F1FEDEE-7691-4807-935A-C1B0D26A0B3C}"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03CE1-E634-4CC4-AF62-6675B5153F3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3B97AEB1-DE5C-410C-AB55-583C9268FC0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Build</a:t>
          </a:r>
          <a:endParaRPr lang="en-IN" dirty="0"/>
        </a:p>
      </dgm:t>
    </dgm:pt>
    <dgm:pt modelId="{AD814470-08D3-4AA7-9AF1-39B2B26678F1}" type="parTrans" cxnId="{AA07FC48-5F28-4328-A512-9C2670DA0480}">
      <dgm:prSet/>
      <dgm:spPr/>
      <dgm:t>
        <a:bodyPr/>
        <a:lstStyle/>
        <a:p>
          <a:endParaRPr lang="en-IN"/>
        </a:p>
      </dgm:t>
    </dgm:pt>
    <dgm:pt modelId="{E111B794-5700-4F9F-BFE3-84BF1539327C}" type="sibTrans" cxnId="{AA07FC48-5F28-4328-A512-9C2670DA048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CE1B181B-5659-479D-9A5A-109ABF905F06}">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Test</a:t>
          </a:r>
          <a:endParaRPr lang="en-IN" dirty="0"/>
        </a:p>
      </dgm:t>
    </dgm:pt>
    <dgm:pt modelId="{B91EFC7E-0486-4A32-A584-3505DA08D852}" type="parTrans" cxnId="{33C07705-310D-411D-BE93-B2168D678712}">
      <dgm:prSet/>
      <dgm:spPr/>
      <dgm:t>
        <a:bodyPr/>
        <a:lstStyle/>
        <a:p>
          <a:endParaRPr lang="en-IN"/>
        </a:p>
      </dgm:t>
    </dgm:pt>
    <dgm:pt modelId="{5FBEFA4E-4066-4B19-83D3-B29AD43541E1}" type="sibTrans" cxnId="{33C07705-310D-411D-BE93-B2168D678712}">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07C5A812-0998-45A3-BAAF-1ABAB27DCC5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Deploy</a:t>
          </a:r>
          <a:endParaRPr lang="en-IN" dirty="0"/>
        </a:p>
      </dgm:t>
    </dgm:pt>
    <dgm:pt modelId="{5EC9EEE4-B2EE-4FB6-AD84-A3E9BB35DF86}" type="parTrans" cxnId="{BEC390BF-F3F2-48E4-ABD4-79EBD9ED45F4}">
      <dgm:prSet/>
      <dgm:spPr/>
      <dgm:t>
        <a:bodyPr/>
        <a:lstStyle/>
        <a:p>
          <a:endParaRPr lang="en-IN"/>
        </a:p>
      </dgm:t>
    </dgm:pt>
    <dgm:pt modelId="{97387BF9-0447-4045-A237-735F3576966C}" type="sibTrans" cxnId="{BEC390BF-F3F2-48E4-ABD4-79EBD9ED45F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B6E0D57-F41E-44BE-9F1C-9F6EA433717E}">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Learn</a:t>
          </a:r>
          <a:endParaRPr lang="en-IN" dirty="0"/>
        </a:p>
      </dgm:t>
    </dgm:pt>
    <dgm:pt modelId="{8B6A2E1A-1C7F-489A-B684-4D56A34D8D4A}" type="parTrans" cxnId="{3CE11839-0511-4BA7-9112-BF326CFB3354}">
      <dgm:prSet/>
      <dgm:spPr/>
      <dgm:t>
        <a:bodyPr/>
        <a:lstStyle/>
        <a:p>
          <a:endParaRPr lang="en-IN"/>
        </a:p>
      </dgm:t>
    </dgm:pt>
    <dgm:pt modelId="{A473CCBD-E3DE-4AE7-8577-F0BF9911DCD1}" type="sibTrans" cxnId="{3CE11839-0511-4BA7-9112-BF326CFB335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38605833-72D0-49A6-92C2-981D25E68B7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Design</a:t>
          </a:r>
          <a:endParaRPr lang="en-IN" dirty="0"/>
        </a:p>
      </dgm:t>
    </dgm:pt>
    <dgm:pt modelId="{F6655410-3387-4E42-B254-98E6CD19041E}" type="parTrans" cxnId="{38639364-0273-49A4-9293-B827171017CE}">
      <dgm:prSet/>
      <dgm:spPr/>
      <dgm:t>
        <a:bodyPr/>
        <a:lstStyle/>
        <a:p>
          <a:endParaRPr lang="en-IN"/>
        </a:p>
      </dgm:t>
    </dgm:pt>
    <dgm:pt modelId="{A418CA68-A663-49D9-8D6C-E2A0034E1877}" type="sibTrans" cxnId="{38639364-0273-49A4-9293-B827171017C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F5833D40-912D-45D1-8DC4-A753A98A2D7F}" type="pres">
      <dgm:prSet presAssocID="{88B03CE1-E634-4CC4-AF62-6675B5153F39}" presName="cycle" presStyleCnt="0">
        <dgm:presLayoutVars>
          <dgm:dir/>
          <dgm:resizeHandles val="exact"/>
        </dgm:presLayoutVars>
      </dgm:prSet>
      <dgm:spPr/>
      <dgm:t>
        <a:bodyPr/>
        <a:lstStyle/>
        <a:p>
          <a:endParaRPr lang="en-US"/>
        </a:p>
      </dgm:t>
    </dgm:pt>
    <dgm:pt modelId="{F46C93F2-9DF5-4E35-8A7E-6D71989C30A8}" type="pres">
      <dgm:prSet presAssocID="{3B97AEB1-DE5C-410C-AB55-583C9268FC07}" presName="dummy" presStyleCnt="0"/>
      <dgm:spPr/>
    </dgm:pt>
    <dgm:pt modelId="{FB107CF5-CF97-4E1A-9B68-4309C2599064}" type="pres">
      <dgm:prSet presAssocID="{3B97AEB1-DE5C-410C-AB55-583C9268FC07}" presName="node" presStyleLbl="revTx" presStyleIdx="0" presStyleCnt="5">
        <dgm:presLayoutVars>
          <dgm:bulletEnabled val="1"/>
        </dgm:presLayoutVars>
      </dgm:prSet>
      <dgm:spPr/>
      <dgm:t>
        <a:bodyPr/>
        <a:lstStyle/>
        <a:p>
          <a:endParaRPr lang="en-US"/>
        </a:p>
      </dgm:t>
    </dgm:pt>
    <dgm:pt modelId="{C1184447-6BE8-4E89-84AE-611B40C77223}" type="pres">
      <dgm:prSet presAssocID="{E111B794-5700-4F9F-BFE3-84BF1539327C}" presName="sibTrans" presStyleLbl="node1" presStyleIdx="0" presStyleCnt="5"/>
      <dgm:spPr/>
      <dgm:t>
        <a:bodyPr/>
        <a:lstStyle/>
        <a:p>
          <a:endParaRPr lang="en-US"/>
        </a:p>
      </dgm:t>
    </dgm:pt>
    <dgm:pt modelId="{B04A0D12-4279-45D8-8EA2-27991C50AC2B}" type="pres">
      <dgm:prSet presAssocID="{CE1B181B-5659-479D-9A5A-109ABF905F06}" presName="dummy" presStyleCnt="0"/>
      <dgm:spPr/>
    </dgm:pt>
    <dgm:pt modelId="{6EED41F4-6E51-4F99-A8C9-A36C43116701}" type="pres">
      <dgm:prSet presAssocID="{CE1B181B-5659-479D-9A5A-109ABF905F06}" presName="node" presStyleLbl="revTx" presStyleIdx="1" presStyleCnt="5">
        <dgm:presLayoutVars>
          <dgm:bulletEnabled val="1"/>
        </dgm:presLayoutVars>
      </dgm:prSet>
      <dgm:spPr/>
      <dgm:t>
        <a:bodyPr/>
        <a:lstStyle/>
        <a:p>
          <a:endParaRPr lang="en-US"/>
        </a:p>
      </dgm:t>
    </dgm:pt>
    <dgm:pt modelId="{F0619A8D-4110-4075-9686-ACFA99868941}" type="pres">
      <dgm:prSet presAssocID="{5FBEFA4E-4066-4B19-83D3-B29AD43541E1}" presName="sibTrans" presStyleLbl="node1" presStyleIdx="1" presStyleCnt="5"/>
      <dgm:spPr/>
      <dgm:t>
        <a:bodyPr/>
        <a:lstStyle/>
        <a:p>
          <a:endParaRPr lang="en-US"/>
        </a:p>
      </dgm:t>
    </dgm:pt>
    <dgm:pt modelId="{8E6388B9-F998-4A59-B5A6-A1954B3A389B}" type="pres">
      <dgm:prSet presAssocID="{07C5A812-0998-45A3-BAAF-1ABAB27DCC59}" presName="dummy" presStyleCnt="0"/>
      <dgm:spPr/>
    </dgm:pt>
    <dgm:pt modelId="{33F0D026-57DA-4A19-A7F6-8103111DFC9F}" type="pres">
      <dgm:prSet presAssocID="{07C5A812-0998-45A3-BAAF-1ABAB27DCC59}" presName="node" presStyleLbl="revTx" presStyleIdx="2" presStyleCnt="5">
        <dgm:presLayoutVars>
          <dgm:bulletEnabled val="1"/>
        </dgm:presLayoutVars>
      </dgm:prSet>
      <dgm:spPr/>
      <dgm:t>
        <a:bodyPr/>
        <a:lstStyle/>
        <a:p>
          <a:endParaRPr lang="en-US"/>
        </a:p>
      </dgm:t>
    </dgm:pt>
    <dgm:pt modelId="{053405F7-42AF-47F0-BF73-37CB0D6EDAD4}" type="pres">
      <dgm:prSet presAssocID="{97387BF9-0447-4045-A237-735F3576966C}" presName="sibTrans" presStyleLbl="node1" presStyleIdx="2" presStyleCnt="5"/>
      <dgm:spPr/>
      <dgm:t>
        <a:bodyPr/>
        <a:lstStyle/>
        <a:p>
          <a:endParaRPr lang="en-US"/>
        </a:p>
      </dgm:t>
    </dgm:pt>
    <dgm:pt modelId="{FF0CA67F-8393-4E22-869D-2068E6B15E07}" type="pres">
      <dgm:prSet presAssocID="{5B6E0D57-F41E-44BE-9F1C-9F6EA433717E}" presName="dummy" presStyleCnt="0"/>
      <dgm:spPr/>
    </dgm:pt>
    <dgm:pt modelId="{8D2348D6-D82B-4417-B7C5-03328DD6E3E0}" type="pres">
      <dgm:prSet presAssocID="{5B6E0D57-F41E-44BE-9F1C-9F6EA433717E}" presName="node" presStyleLbl="revTx" presStyleIdx="3" presStyleCnt="5">
        <dgm:presLayoutVars>
          <dgm:bulletEnabled val="1"/>
        </dgm:presLayoutVars>
      </dgm:prSet>
      <dgm:spPr/>
      <dgm:t>
        <a:bodyPr/>
        <a:lstStyle/>
        <a:p>
          <a:endParaRPr lang="en-US"/>
        </a:p>
      </dgm:t>
    </dgm:pt>
    <dgm:pt modelId="{52093ADA-BDA6-4AB2-99A0-428D11A27743}" type="pres">
      <dgm:prSet presAssocID="{A473CCBD-E3DE-4AE7-8577-F0BF9911DCD1}" presName="sibTrans" presStyleLbl="node1" presStyleIdx="3" presStyleCnt="5"/>
      <dgm:spPr/>
      <dgm:t>
        <a:bodyPr/>
        <a:lstStyle/>
        <a:p>
          <a:endParaRPr lang="en-US"/>
        </a:p>
      </dgm:t>
    </dgm:pt>
    <dgm:pt modelId="{D535BC30-759D-47EA-8736-9866637BB386}" type="pres">
      <dgm:prSet presAssocID="{38605833-72D0-49A6-92C2-981D25E68B77}" presName="dummy" presStyleCnt="0"/>
      <dgm:spPr/>
    </dgm:pt>
    <dgm:pt modelId="{616FA49F-F94F-4D99-98DD-DC1A7A222876}" type="pres">
      <dgm:prSet presAssocID="{38605833-72D0-49A6-92C2-981D25E68B77}" presName="node" presStyleLbl="revTx" presStyleIdx="4" presStyleCnt="5">
        <dgm:presLayoutVars>
          <dgm:bulletEnabled val="1"/>
        </dgm:presLayoutVars>
      </dgm:prSet>
      <dgm:spPr/>
      <dgm:t>
        <a:bodyPr/>
        <a:lstStyle/>
        <a:p>
          <a:endParaRPr lang="en-US"/>
        </a:p>
      </dgm:t>
    </dgm:pt>
    <dgm:pt modelId="{68B2F845-433C-4D21-8409-D0FBECCA9F75}" type="pres">
      <dgm:prSet presAssocID="{A418CA68-A663-49D9-8D6C-E2A0034E1877}" presName="sibTrans" presStyleLbl="node1" presStyleIdx="4" presStyleCnt="5"/>
      <dgm:spPr/>
      <dgm:t>
        <a:bodyPr/>
        <a:lstStyle/>
        <a:p>
          <a:endParaRPr lang="en-US"/>
        </a:p>
      </dgm:t>
    </dgm:pt>
  </dgm:ptLst>
  <dgm:cxnLst>
    <dgm:cxn modelId="{268289EA-F4D5-48F3-A596-3503C7CCBEFF}" type="presOf" srcId="{97387BF9-0447-4045-A237-735F3576966C}" destId="{053405F7-42AF-47F0-BF73-37CB0D6EDAD4}" srcOrd="0" destOrd="0" presId="urn:microsoft.com/office/officeart/2005/8/layout/cycle1"/>
    <dgm:cxn modelId="{38639364-0273-49A4-9293-B827171017CE}" srcId="{88B03CE1-E634-4CC4-AF62-6675B5153F39}" destId="{38605833-72D0-49A6-92C2-981D25E68B77}" srcOrd="4" destOrd="0" parTransId="{F6655410-3387-4E42-B254-98E6CD19041E}" sibTransId="{A418CA68-A663-49D9-8D6C-E2A0034E1877}"/>
    <dgm:cxn modelId="{0D317A4F-19AC-4090-86B4-96A38480653D}" type="presOf" srcId="{88B03CE1-E634-4CC4-AF62-6675B5153F39}" destId="{F5833D40-912D-45D1-8DC4-A753A98A2D7F}" srcOrd="0" destOrd="0" presId="urn:microsoft.com/office/officeart/2005/8/layout/cycle1"/>
    <dgm:cxn modelId="{9775E533-EA7B-4B18-AAA1-D4E4999F66CE}" type="presOf" srcId="{CE1B181B-5659-479D-9A5A-109ABF905F06}" destId="{6EED41F4-6E51-4F99-A8C9-A36C43116701}" srcOrd="0" destOrd="0" presId="urn:microsoft.com/office/officeart/2005/8/layout/cycle1"/>
    <dgm:cxn modelId="{4D49C3AE-157F-45F0-B63B-C4AFD1A7C86B}" type="presOf" srcId="{A473CCBD-E3DE-4AE7-8577-F0BF9911DCD1}" destId="{52093ADA-BDA6-4AB2-99A0-428D11A27743}" srcOrd="0" destOrd="0" presId="urn:microsoft.com/office/officeart/2005/8/layout/cycle1"/>
    <dgm:cxn modelId="{44F3E281-41D7-4953-B835-0486ED3A5B59}" type="presOf" srcId="{3B97AEB1-DE5C-410C-AB55-583C9268FC07}" destId="{FB107CF5-CF97-4E1A-9B68-4309C2599064}" srcOrd="0" destOrd="0" presId="urn:microsoft.com/office/officeart/2005/8/layout/cycle1"/>
    <dgm:cxn modelId="{226F8242-4687-40C3-9F40-F506D04BE99D}" type="presOf" srcId="{5B6E0D57-F41E-44BE-9F1C-9F6EA433717E}" destId="{8D2348D6-D82B-4417-B7C5-03328DD6E3E0}" srcOrd="0" destOrd="0" presId="urn:microsoft.com/office/officeart/2005/8/layout/cycle1"/>
    <dgm:cxn modelId="{BEC390BF-F3F2-48E4-ABD4-79EBD9ED45F4}" srcId="{88B03CE1-E634-4CC4-AF62-6675B5153F39}" destId="{07C5A812-0998-45A3-BAAF-1ABAB27DCC59}" srcOrd="2" destOrd="0" parTransId="{5EC9EEE4-B2EE-4FB6-AD84-A3E9BB35DF86}" sibTransId="{97387BF9-0447-4045-A237-735F3576966C}"/>
    <dgm:cxn modelId="{E3EA52D0-8A4D-4B38-8546-65796263BD14}" type="presOf" srcId="{38605833-72D0-49A6-92C2-981D25E68B77}" destId="{616FA49F-F94F-4D99-98DD-DC1A7A222876}" srcOrd="0" destOrd="0" presId="urn:microsoft.com/office/officeart/2005/8/layout/cycle1"/>
    <dgm:cxn modelId="{46E5599C-993E-4EBD-A7D7-9E08F0433673}" type="presOf" srcId="{07C5A812-0998-45A3-BAAF-1ABAB27DCC59}" destId="{33F0D026-57DA-4A19-A7F6-8103111DFC9F}" srcOrd="0" destOrd="0" presId="urn:microsoft.com/office/officeart/2005/8/layout/cycle1"/>
    <dgm:cxn modelId="{E47DC9AB-EFF2-4630-9226-26D124E4DDAD}" type="presOf" srcId="{5FBEFA4E-4066-4B19-83D3-B29AD43541E1}" destId="{F0619A8D-4110-4075-9686-ACFA99868941}" srcOrd="0" destOrd="0" presId="urn:microsoft.com/office/officeart/2005/8/layout/cycle1"/>
    <dgm:cxn modelId="{9B520A6D-778C-4052-B20E-EC618EBF2972}" type="presOf" srcId="{E111B794-5700-4F9F-BFE3-84BF1539327C}" destId="{C1184447-6BE8-4E89-84AE-611B40C77223}" srcOrd="0" destOrd="0" presId="urn:microsoft.com/office/officeart/2005/8/layout/cycle1"/>
    <dgm:cxn modelId="{33C07705-310D-411D-BE93-B2168D678712}" srcId="{88B03CE1-E634-4CC4-AF62-6675B5153F39}" destId="{CE1B181B-5659-479D-9A5A-109ABF905F06}" srcOrd="1" destOrd="0" parTransId="{B91EFC7E-0486-4A32-A584-3505DA08D852}" sibTransId="{5FBEFA4E-4066-4B19-83D3-B29AD43541E1}"/>
    <dgm:cxn modelId="{C829FA00-4711-4549-80D1-DB145C1C666F}" type="presOf" srcId="{A418CA68-A663-49D9-8D6C-E2A0034E1877}" destId="{68B2F845-433C-4D21-8409-D0FBECCA9F75}" srcOrd="0" destOrd="0" presId="urn:microsoft.com/office/officeart/2005/8/layout/cycle1"/>
    <dgm:cxn modelId="{AA07FC48-5F28-4328-A512-9C2670DA0480}" srcId="{88B03CE1-E634-4CC4-AF62-6675B5153F39}" destId="{3B97AEB1-DE5C-410C-AB55-583C9268FC07}" srcOrd="0" destOrd="0" parTransId="{AD814470-08D3-4AA7-9AF1-39B2B26678F1}" sibTransId="{E111B794-5700-4F9F-BFE3-84BF1539327C}"/>
    <dgm:cxn modelId="{3CE11839-0511-4BA7-9112-BF326CFB3354}" srcId="{88B03CE1-E634-4CC4-AF62-6675B5153F39}" destId="{5B6E0D57-F41E-44BE-9F1C-9F6EA433717E}" srcOrd="3" destOrd="0" parTransId="{8B6A2E1A-1C7F-489A-B684-4D56A34D8D4A}" sibTransId="{A473CCBD-E3DE-4AE7-8577-F0BF9911DCD1}"/>
    <dgm:cxn modelId="{D4F7166F-8919-43F8-A249-E25F555ADFC6}" type="presParOf" srcId="{F5833D40-912D-45D1-8DC4-A753A98A2D7F}" destId="{F46C93F2-9DF5-4E35-8A7E-6D71989C30A8}" srcOrd="0" destOrd="0" presId="urn:microsoft.com/office/officeart/2005/8/layout/cycle1"/>
    <dgm:cxn modelId="{3C476206-B1D5-47AF-86D5-C191C9677761}" type="presParOf" srcId="{F5833D40-912D-45D1-8DC4-A753A98A2D7F}" destId="{FB107CF5-CF97-4E1A-9B68-4309C2599064}" srcOrd="1" destOrd="0" presId="urn:microsoft.com/office/officeart/2005/8/layout/cycle1"/>
    <dgm:cxn modelId="{F8C54528-932A-4396-861C-0C3253806BE2}" type="presParOf" srcId="{F5833D40-912D-45D1-8DC4-A753A98A2D7F}" destId="{C1184447-6BE8-4E89-84AE-611B40C77223}" srcOrd="2" destOrd="0" presId="urn:microsoft.com/office/officeart/2005/8/layout/cycle1"/>
    <dgm:cxn modelId="{5C4A2985-C441-4024-AACA-25B84A94EB0C}" type="presParOf" srcId="{F5833D40-912D-45D1-8DC4-A753A98A2D7F}" destId="{B04A0D12-4279-45D8-8EA2-27991C50AC2B}" srcOrd="3" destOrd="0" presId="urn:microsoft.com/office/officeart/2005/8/layout/cycle1"/>
    <dgm:cxn modelId="{9A7B4843-2AA8-4E3A-B1C4-E7855BC2590A}" type="presParOf" srcId="{F5833D40-912D-45D1-8DC4-A753A98A2D7F}" destId="{6EED41F4-6E51-4F99-A8C9-A36C43116701}" srcOrd="4" destOrd="0" presId="urn:microsoft.com/office/officeart/2005/8/layout/cycle1"/>
    <dgm:cxn modelId="{CC5B842D-156F-4869-9F26-B7E1ECA7911C}" type="presParOf" srcId="{F5833D40-912D-45D1-8DC4-A753A98A2D7F}" destId="{F0619A8D-4110-4075-9686-ACFA99868941}" srcOrd="5" destOrd="0" presId="urn:microsoft.com/office/officeart/2005/8/layout/cycle1"/>
    <dgm:cxn modelId="{C47DF3AD-429B-4B9B-AF94-64378A028761}" type="presParOf" srcId="{F5833D40-912D-45D1-8DC4-A753A98A2D7F}" destId="{8E6388B9-F998-4A59-B5A6-A1954B3A389B}" srcOrd="6" destOrd="0" presId="urn:microsoft.com/office/officeart/2005/8/layout/cycle1"/>
    <dgm:cxn modelId="{98296829-B7FF-4674-A513-310F20372B70}" type="presParOf" srcId="{F5833D40-912D-45D1-8DC4-A753A98A2D7F}" destId="{33F0D026-57DA-4A19-A7F6-8103111DFC9F}" srcOrd="7" destOrd="0" presId="urn:microsoft.com/office/officeart/2005/8/layout/cycle1"/>
    <dgm:cxn modelId="{07B17357-AA40-44FB-A683-71D258E16087}" type="presParOf" srcId="{F5833D40-912D-45D1-8DC4-A753A98A2D7F}" destId="{053405F7-42AF-47F0-BF73-37CB0D6EDAD4}" srcOrd="8" destOrd="0" presId="urn:microsoft.com/office/officeart/2005/8/layout/cycle1"/>
    <dgm:cxn modelId="{F767560B-C0AC-44D0-89FA-85DFBEC1F78E}" type="presParOf" srcId="{F5833D40-912D-45D1-8DC4-A753A98A2D7F}" destId="{FF0CA67F-8393-4E22-869D-2068E6B15E07}" srcOrd="9" destOrd="0" presId="urn:microsoft.com/office/officeart/2005/8/layout/cycle1"/>
    <dgm:cxn modelId="{3C1406D9-435F-4928-AF3D-972AAF9501EA}" type="presParOf" srcId="{F5833D40-912D-45D1-8DC4-A753A98A2D7F}" destId="{8D2348D6-D82B-4417-B7C5-03328DD6E3E0}" srcOrd="10" destOrd="0" presId="urn:microsoft.com/office/officeart/2005/8/layout/cycle1"/>
    <dgm:cxn modelId="{2CE4A724-9985-4280-871B-0BD6A02965E8}" type="presParOf" srcId="{F5833D40-912D-45D1-8DC4-A753A98A2D7F}" destId="{52093ADA-BDA6-4AB2-99A0-428D11A27743}" srcOrd="11" destOrd="0" presId="urn:microsoft.com/office/officeart/2005/8/layout/cycle1"/>
    <dgm:cxn modelId="{7AA9068B-838E-4A15-B132-A496F7DCE156}" type="presParOf" srcId="{F5833D40-912D-45D1-8DC4-A753A98A2D7F}" destId="{D535BC30-759D-47EA-8736-9866637BB386}" srcOrd="12" destOrd="0" presId="urn:microsoft.com/office/officeart/2005/8/layout/cycle1"/>
    <dgm:cxn modelId="{DD17B889-F513-4BD0-AD25-FA3539634288}" type="presParOf" srcId="{F5833D40-912D-45D1-8DC4-A753A98A2D7F}" destId="{616FA49F-F94F-4D99-98DD-DC1A7A222876}" srcOrd="13" destOrd="0" presId="urn:microsoft.com/office/officeart/2005/8/layout/cycle1"/>
    <dgm:cxn modelId="{AAA9406E-9B59-43CE-BBE7-0D152C4DAF8B}" type="presParOf" srcId="{F5833D40-912D-45D1-8DC4-A753A98A2D7F}" destId="{68B2F845-433C-4D21-8409-D0FBECCA9F75}"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B03CE1-E634-4CC4-AF62-6675B5153F3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3B97AEB1-DE5C-410C-AB55-583C9268FC0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Build</a:t>
          </a:r>
          <a:endParaRPr lang="en-IN" dirty="0"/>
        </a:p>
      </dgm:t>
    </dgm:pt>
    <dgm:pt modelId="{AD814470-08D3-4AA7-9AF1-39B2B26678F1}" type="parTrans" cxnId="{AA07FC48-5F28-4328-A512-9C2670DA0480}">
      <dgm:prSet/>
      <dgm:spPr/>
      <dgm:t>
        <a:bodyPr/>
        <a:lstStyle/>
        <a:p>
          <a:endParaRPr lang="en-IN"/>
        </a:p>
      </dgm:t>
    </dgm:pt>
    <dgm:pt modelId="{E111B794-5700-4F9F-BFE3-84BF1539327C}" type="sibTrans" cxnId="{AA07FC48-5F28-4328-A512-9C2670DA048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CE1B181B-5659-479D-9A5A-109ABF905F06}">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Test</a:t>
          </a:r>
          <a:endParaRPr lang="en-IN" dirty="0"/>
        </a:p>
      </dgm:t>
    </dgm:pt>
    <dgm:pt modelId="{B91EFC7E-0486-4A32-A584-3505DA08D852}" type="parTrans" cxnId="{33C07705-310D-411D-BE93-B2168D678712}">
      <dgm:prSet/>
      <dgm:spPr/>
      <dgm:t>
        <a:bodyPr/>
        <a:lstStyle/>
        <a:p>
          <a:endParaRPr lang="en-IN"/>
        </a:p>
      </dgm:t>
    </dgm:pt>
    <dgm:pt modelId="{5FBEFA4E-4066-4B19-83D3-B29AD43541E1}" type="sibTrans" cxnId="{33C07705-310D-411D-BE93-B2168D678712}">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07C5A812-0998-45A3-BAAF-1ABAB27DCC5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Deploy</a:t>
          </a:r>
          <a:endParaRPr lang="en-IN" dirty="0"/>
        </a:p>
      </dgm:t>
    </dgm:pt>
    <dgm:pt modelId="{5EC9EEE4-B2EE-4FB6-AD84-A3E9BB35DF86}" type="parTrans" cxnId="{BEC390BF-F3F2-48E4-ABD4-79EBD9ED45F4}">
      <dgm:prSet/>
      <dgm:spPr/>
      <dgm:t>
        <a:bodyPr/>
        <a:lstStyle/>
        <a:p>
          <a:endParaRPr lang="en-IN"/>
        </a:p>
      </dgm:t>
    </dgm:pt>
    <dgm:pt modelId="{97387BF9-0447-4045-A237-735F3576966C}" type="sibTrans" cxnId="{BEC390BF-F3F2-48E4-ABD4-79EBD9ED45F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B6E0D57-F41E-44BE-9F1C-9F6EA433717E}">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Learn</a:t>
          </a:r>
          <a:endParaRPr lang="en-IN" dirty="0"/>
        </a:p>
      </dgm:t>
    </dgm:pt>
    <dgm:pt modelId="{8B6A2E1A-1C7F-489A-B684-4D56A34D8D4A}" type="parTrans" cxnId="{3CE11839-0511-4BA7-9112-BF326CFB3354}">
      <dgm:prSet/>
      <dgm:spPr/>
      <dgm:t>
        <a:bodyPr/>
        <a:lstStyle/>
        <a:p>
          <a:endParaRPr lang="en-IN"/>
        </a:p>
      </dgm:t>
    </dgm:pt>
    <dgm:pt modelId="{A473CCBD-E3DE-4AE7-8577-F0BF9911DCD1}" type="sibTrans" cxnId="{3CE11839-0511-4BA7-9112-BF326CFB335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38605833-72D0-49A6-92C2-981D25E68B7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Design</a:t>
          </a:r>
          <a:endParaRPr lang="en-IN" dirty="0"/>
        </a:p>
      </dgm:t>
    </dgm:pt>
    <dgm:pt modelId="{F6655410-3387-4E42-B254-98E6CD19041E}" type="parTrans" cxnId="{38639364-0273-49A4-9293-B827171017CE}">
      <dgm:prSet/>
      <dgm:spPr/>
      <dgm:t>
        <a:bodyPr/>
        <a:lstStyle/>
        <a:p>
          <a:endParaRPr lang="en-IN"/>
        </a:p>
      </dgm:t>
    </dgm:pt>
    <dgm:pt modelId="{A418CA68-A663-49D9-8D6C-E2A0034E1877}" type="sibTrans" cxnId="{38639364-0273-49A4-9293-B827171017C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F5833D40-912D-45D1-8DC4-A753A98A2D7F}" type="pres">
      <dgm:prSet presAssocID="{88B03CE1-E634-4CC4-AF62-6675B5153F39}" presName="cycle" presStyleCnt="0">
        <dgm:presLayoutVars>
          <dgm:dir/>
          <dgm:resizeHandles val="exact"/>
        </dgm:presLayoutVars>
      </dgm:prSet>
      <dgm:spPr/>
      <dgm:t>
        <a:bodyPr/>
        <a:lstStyle/>
        <a:p>
          <a:endParaRPr lang="en-US"/>
        </a:p>
      </dgm:t>
    </dgm:pt>
    <dgm:pt modelId="{F46C93F2-9DF5-4E35-8A7E-6D71989C30A8}" type="pres">
      <dgm:prSet presAssocID="{3B97AEB1-DE5C-410C-AB55-583C9268FC07}" presName="dummy" presStyleCnt="0"/>
      <dgm:spPr/>
    </dgm:pt>
    <dgm:pt modelId="{FB107CF5-CF97-4E1A-9B68-4309C2599064}" type="pres">
      <dgm:prSet presAssocID="{3B97AEB1-DE5C-410C-AB55-583C9268FC07}" presName="node" presStyleLbl="revTx" presStyleIdx="0" presStyleCnt="5">
        <dgm:presLayoutVars>
          <dgm:bulletEnabled val="1"/>
        </dgm:presLayoutVars>
      </dgm:prSet>
      <dgm:spPr/>
      <dgm:t>
        <a:bodyPr/>
        <a:lstStyle/>
        <a:p>
          <a:endParaRPr lang="en-US"/>
        </a:p>
      </dgm:t>
    </dgm:pt>
    <dgm:pt modelId="{C1184447-6BE8-4E89-84AE-611B40C77223}" type="pres">
      <dgm:prSet presAssocID="{E111B794-5700-4F9F-BFE3-84BF1539327C}" presName="sibTrans" presStyleLbl="node1" presStyleIdx="0" presStyleCnt="5"/>
      <dgm:spPr/>
      <dgm:t>
        <a:bodyPr/>
        <a:lstStyle/>
        <a:p>
          <a:endParaRPr lang="en-US"/>
        </a:p>
      </dgm:t>
    </dgm:pt>
    <dgm:pt modelId="{B04A0D12-4279-45D8-8EA2-27991C50AC2B}" type="pres">
      <dgm:prSet presAssocID="{CE1B181B-5659-479D-9A5A-109ABF905F06}" presName="dummy" presStyleCnt="0"/>
      <dgm:spPr/>
    </dgm:pt>
    <dgm:pt modelId="{6EED41F4-6E51-4F99-A8C9-A36C43116701}" type="pres">
      <dgm:prSet presAssocID="{CE1B181B-5659-479D-9A5A-109ABF905F06}" presName="node" presStyleLbl="revTx" presStyleIdx="1" presStyleCnt="5">
        <dgm:presLayoutVars>
          <dgm:bulletEnabled val="1"/>
        </dgm:presLayoutVars>
      </dgm:prSet>
      <dgm:spPr/>
      <dgm:t>
        <a:bodyPr/>
        <a:lstStyle/>
        <a:p>
          <a:endParaRPr lang="en-US"/>
        </a:p>
      </dgm:t>
    </dgm:pt>
    <dgm:pt modelId="{F0619A8D-4110-4075-9686-ACFA99868941}" type="pres">
      <dgm:prSet presAssocID="{5FBEFA4E-4066-4B19-83D3-B29AD43541E1}" presName="sibTrans" presStyleLbl="node1" presStyleIdx="1" presStyleCnt="5"/>
      <dgm:spPr/>
      <dgm:t>
        <a:bodyPr/>
        <a:lstStyle/>
        <a:p>
          <a:endParaRPr lang="en-US"/>
        </a:p>
      </dgm:t>
    </dgm:pt>
    <dgm:pt modelId="{8E6388B9-F998-4A59-B5A6-A1954B3A389B}" type="pres">
      <dgm:prSet presAssocID="{07C5A812-0998-45A3-BAAF-1ABAB27DCC59}" presName="dummy" presStyleCnt="0"/>
      <dgm:spPr/>
    </dgm:pt>
    <dgm:pt modelId="{33F0D026-57DA-4A19-A7F6-8103111DFC9F}" type="pres">
      <dgm:prSet presAssocID="{07C5A812-0998-45A3-BAAF-1ABAB27DCC59}" presName="node" presStyleLbl="revTx" presStyleIdx="2" presStyleCnt="5">
        <dgm:presLayoutVars>
          <dgm:bulletEnabled val="1"/>
        </dgm:presLayoutVars>
      </dgm:prSet>
      <dgm:spPr/>
      <dgm:t>
        <a:bodyPr/>
        <a:lstStyle/>
        <a:p>
          <a:endParaRPr lang="en-US"/>
        </a:p>
      </dgm:t>
    </dgm:pt>
    <dgm:pt modelId="{053405F7-42AF-47F0-BF73-37CB0D6EDAD4}" type="pres">
      <dgm:prSet presAssocID="{97387BF9-0447-4045-A237-735F3576966C}" presName="sibTrans" presStyleLbl="node1" presStyleIdx="2" presStyleCnt="5"/>
      <dgm:spPr/>
      <dgm:t>
        <a:bodyPr/>
        <a:lstStyle/>
        <a:p>
          <a:endParaRPr lang="en-US"/>
        </a:p>
      </dgm:t>
    </dgm:pt>
    <dgm:pt modelId="{FF0CA67F-8393-4E22-869D-2068E6B15E07}" type="pres">
      <dgm:prSet presAssocID="{5B6E0D57-F41E-44BE-9F1C-9F6EA433717E}" presName="dummy" presStyleCnt="0"/>
      <dgm:spPr/>
    </dgm:pt>
    <dgm:pt modelId="{8D2348D6-D82B-4417-B7C5-03328DD6E3E0}" type="pres">
      <dgm:prSet presAssocID="{5B6E0D57-F41E-44BE-9F1C-9F6EA433717E}" presName="node" presStyleLbl="revTx" presStyleIdx="3" presStyleCnt="5">
        <dgm:presLayoutVars>
          <dgm:bulletEnabled val="1"/>
        </dgm:presLayoutVars>
      </dgm:prSet>
      <dgm:spPr/>
      <dgm:t>
        <a:bodyPr/>
        <a:lstStyle/>
        <a:p>
          <a:endParaRPr lang="en-US"/>
        </a:p>
      </dgm:t>
    </dgm:pt>
    <dgm:pt modelId="{52093ADA-BDA6-4AB2-99A0-428D11A27743}" type="pres">
      <dgm:prSet presAssocID="{A473CCBD-E3DE-4AE7-8577-F0BF9911DCD1}" presName="sibTrans" presStyleLbl="node1" presStyleIdx="3" presStyleCnt="5"/>
      <dgm:spPr/>
      <dgm:t>
        <a:bodyPr/>
        <a:lstStyle/>
        <a:p>
          <a:endParaRPr lang="en-US"/>
        </a:p>
      </dgm:t>
    </dgm:pt>
    <dgm:pt modelId="{D535BC30-759D-47EA-8736-9866637BB386}" type="pres">
      <dgm:prSet presAssocID="{38605833-72D0-49A6-92C2-981D25E68B77}" presName="dummy" presStyleCnt="0"/>
      <dgm:spPr/>
    </dgm:pt>
    <dgm:pt modelId="{616FA49F-F94F-4D99-98DD-DC1A7A222876}" type="pres">
      <dgm:prSet presAssocID="{38605833-72D0-49A6-92C2-981D25E68B77}" presName="node" presStyleLbl="revTx" presStyleIdx="4" presStyleCnt="5">
        <dgm:presLayoutVars>
          <dgm:bulletEnabled val="1"/>
        </dgm:presLayoutVars>
      </dgm:prSet>
      <dgm:spPr/>
      <dgm:t>
        <a:bodyPr/>
        <a:lstStyle/>
        <a:p>
          <a:endParaRPr lang="en-US"/>
        </a:p>
      </dgm:t>
    </dgm:pt>
    <dgm:pt modelId="{68B2F845-433C-4D21-8409-D0FBECCA9F75}" type="pres">
      <dgm:prSet presAssocID="{A418CA68-A663-49D9-8D6C-E2A0034E1877}" presName="sibTrans" presStyleLbl="node1" presStyleIdx="4" presStyleCnt="5"/>
      <dgm:spPr/>
      <dgm:t>
        <a:bodyPr/>
        <a:lstStyle/>
        <a:p>
          <a:endParaRPr lang="en-US"/>
        </a:p>
      </dgm:t>
    </dgm:pt>
  </dgm:ptLst>
  <dgm:cxnLst>
    <dgm:cxn modelId="{DB09A46F-ECF0-4678-9F6B-119DECAEFE7F}" type="presOf" srcId="{3B97AEB1-DE5C-410C-AB55-583C9268FC07}" destId="{FB107CF5-CF97-4E1A-9B68-4309C2599064}" srcOrd="0" destOrd="0" presId="urn:microsoft.com/office/officeart/2005/8/layout/cycle1"/>
    <dgm:cxn modelId="{FA30840E-84AF-4D6B-8AD5-BFB9C9304AEB}" type="presOf" srcId="{E111B794-5700-4F9F-BFE3-84BF1539327C}" destId="{C1184447-6BE8-4E89-84AE-611B40C77223}" srcOrd="0" destOrd="0" presId="urn:microsoft.com/office/officeart/2005/8/layout/cycle1"/>
    <dgm:cxn modelId="{38639364-0273-49A4-9293-B827171017CE}" srcId="{88B03CE1-E634-4CC4-AF62-6675B5153F39}" destId="{38605833-72D0-49A6-92C2-981D25E68B77}" srcOrd="4" destOrd="0" parTransId="{F6655410-3387-4E42-B254-98E6CD19041E}" sibTransId="{A418CA68-A663-49D9-8D6C-E2A0034E1877}"/>
    <dgm:cxn modelId="{FDE47397-292E-4196-BCC6-8779AEC7CB25}" type="presOf" srcId="{5FBEFA4E-4066-4B19-83D3-B29AD43541E1}" destId="{F0619A8D-4110-4075-9686-ACFA99868941}" srcOrd="0" destOrd="0" presId="urn:microsoft.com/office/officeart/2005/8/layout/cycle1"/>
    <dgm:cxn modelId="{842E40F2-A965-4959-BE2E-33A79EE7BC2F}" type="presOf" srcId="{A418CA68-A663-49D9-8D6C-E2A0034E1877}" destId="{68B2F845-433C-4D21-8409-D0FBECCA9F75}" srcOrd="0" destOrd="0" presId="urn:microsoft.com/office/officeart/2005/8/layout/cycle1"/>
    <dgm:cxn modelId="{48DE1B66-C3A6-4EC7-BAAF-642D954C3040}" type="presOf" srcId="{CE1B181B-5659-479D-9A5A-109ABF905F06}" destId="{6EED41F4-6E51-4F99-A8C9-A36C43116701}" srcOrd="0" destOrd="0" presId="urn:microsoft.com/office/officeart/2005/8/layout/cycle1"/>
    <dgm:cxn modelId="{5C7DA51B-6AB1-408D-8D10-8381E24BE84A}" type="presOf" srcId="{88B03CE1-E634-4CC4-AF62-6675B5153F39}" destId="{F5833D40-912D-45D1-8DC4-A753A98A2D7F}" srcOrd="0" destOrd="0" presId="urn:microsoft.com/office/officeart/2005/8/layout/cycle1"/>
    <dgm:cxn modelId="{16BD4810-71D2-4A1E-85CC-22511CEADBEB}" type="presOf" srcId="{07C5A812-0998-45A3-BAAF-1ABAB27DCC59}" destId="{33F0D026-57DA-4A19-A7F6-8103111DFC9F}" srcOrd="0" destOrd="0" presId="urn:microsoft.com/office/officeart/2005/8/layout/cycle1"/>
    <dgm:cxn modelId="{BEC390BF-F3F2-48E4-ABD4-79EBD9ED45F4}" srcId="{88B03CE1-E634-4CC4-AF62-6675B5153F39}" destId="{07C5A812-0998-45A3-BAAF-1ABAB27DCC59}" srcOrd="2" destOrd="0" parTransId="{5EC9EEE4-B2EE-4FB6-AD84-A3E9BB35DF86}" sibTransId="{97387BF9-0447-4045-A237-735F3576966C}"/>
    <dgm:cxn modelId="{D54E7668-2D3A-4CEF-86C5-5AE42334A9B0}" type="presOf" srcId="{38605833-72D0-49A6-92C2-981D25E68B77}" destId="{616FA49F-F94F-4D99-98DD-DC1A7A222876}" srcOrd="0" destOrd="0" presId="urn:microsoft.com/office/officeart/2005/8/layout/cycle1"/>
    <dgm:cxn modelId="{60793D01-7590-42E3-9D79-ADB1401DC98C}" type="presOf" srcId="{5B6E0D57-F41E-44BE-9F1C-9F6EA433717E}" destId="{8D2348D6-D82B-4417-B7C5-03328DD6E3E0}" srcOrd="0" destOrd="0" presId="urn:microsoft.com/office/officeart/2005/8/layout/cycle1"/>
    <dgm:cxn modelId="{748C3F0E-0CBA-4228-AEDA-2C7B25C11BD9}" type="presOf" srcId="{A473CCBD-E3DE-4AE7-8577-F0BF9911DCD1}" destId="{52093ADA-BDA6-4AB2-99A0-428D11A27743}" srcOrd="0" destOrd="0" presId="urn:microsoft.com/office/officeart/2005/8/layout/cycle1"/>
    <dgm:cxn modelId="{3C4E4400-250E-4767-BB12-2ECB1D364374}" type="presOf" srcId="{97387BF9-0447-4045-A237-735F3576966C}" destId="{053405F7-42AF-47F0-BF73-37CB0D6EDAD4}" srcOrd="0" destOrd="0" presId="urn:microsoft.com/office/officeart/2005/8/layout/cycle1"/>
    <dgm:cxn modelId="{33C07705-310D-411D-BE93-B2168D678712}" srcId="{88B03CE1-E634-4CC4-AF62-6675B5153F39}" destId="{CE1B181B-5659-479D-9A5A-109ABF905F06}" srcOrd="1" destOrd="0" parTransId="{B91EFC7E-0486-4A32-A584-3505DA08D852}" sibTransId="{5FBEFA4E-4066-4B19-83D3-B29AD43541E1}"/>
    <dgm:cxn modelId="{3CE11839-0511-4BA7-9112-BF326CFB3354}" srcId="{88B03CE1-E634-4CC4-AF62-6675B5153F39}" destId="{5B6E0D57-F41E-44BE-9F1C-9F6EA433717E}" srcOrd="3" destOrd="0" parTransId="{8B6A2E1A-1C7F-489A-B684-4D56A34D8D4A}" sibTransId="{A473CCBD-E3DE-4AE7-8577-F0BF9911DCD1}"/>
    <dgm:cxn modelId="{AA07FC48-5F28-4328-A512-9C2670DA0480}" srcId="{88B03CE1-E634-4CC4-AF62-6675B5153F39}" destId="{3B97AEB1-DE5C-410C-AB55-583C9268FC07}" srcOrd="0" destOrd="0" parTransId="{AD814470-08D3-4AA7-9AF1-39B2B26678F1}" sibTransId="{E111B794-5700-4F9F-BFE3-84BF1539327C}"/>
    <dgm:cxn modelId="{795F7A19-F6BB-4EB6-8CED-DBBEAD3BF29E}" type="presParOf" srcId="{F5833D40-912D-45D1-8DC4-A753A98A2D7F}" destId="{F46C93F2-9DF5-4E35-8A7E-6D71989C30A8}" srcOrd="0" destOrd="0" presId="urn:microsoft.com/office/officeart/2005/8/layout/cycle1"/>
    <dgm:cxn modelId="{5B392858-DC7D-4074-B00C-F23D5DA98C73}" type="presParOf" srcId="{F5833D40-912D-45D1-8DC4-A753A98A2D7F}" destId="{FB107CF5-CF97-4E1A-9B68-4309C2599064}" srcOrd="1" destOrd="0" presId="urn:microsoft.com/office/officeart/2005/8/layout/cycle1"/>
    <dgm:cxn modelId="{BBED87F0-ACC4-4A4C-9181-60CD50959AE2}" type="presParOf" srcId="{F5833D40-912D-45D1-8DC4-A753A98A2D7F}" destId="{C1184447-6BE8-4E89-84AE-611B40C77223}" srcOrd="2" destOrd="0" presId="urn:microsoft.com/office/officeart/2005/8/layout/cycle1"/>
    <dgm:cxn modelId="{E642EEB0-6991-4CF9-A97A-31F3191BF17B}" type="presParOf" srcId="{F5833D40-912D-45D1-8DC4-A753A98A2D7F}" destId="{B04A0D12-4279-45D8-8EA2-27991C50AC2B}" srcOrd="3" destOrd="0" presId="urn:microsoft.com/office/officeart/2005/8/layout/cycle1"/>
    <dgm:cxn modelId="{71E102F3-7C76-48BB-B00E-FF47FB2A1F08}" type="presParOf" srcId="{F5833D40-912D-45D1-8DC4-A753A98A2D7F}" destId="{6EED41F4-6E51-4F99-A8C9-A36C43116701}" srcOrd="4" destOrd="0" presId="urn:microsoft.com/office/officeart/2005/8/layout/cycle1"/>
    <dgm:cxn modelId="{96470112-9012-4004-B631-A46642DCF97E}" type="presParOf" srcId="{F5833D40-912D-45D1-8DC4-A753A98A2D7F}" destId="{F0619A8D-4110-4075-9686-ACFA99868941}" srcOrd="5" destOrd="0" presId="urn:microsoft.com/office/officeart/2005/8/layout/cycle1"/>
    <dgm:cxn modelId="{E286A3C1-A1AA-4EEF-8FC2-50F0F5C4116F}" type="presParOf" srcId="{F5833D40-912D-45D1-8DC4-A753A98A2D7F}" destId="{8E6388B9-F998-4A59-B5A6-A1954B3A389B}" srcOrd="6" destOrd="0" presId="urn:microsoft.com/office/officeart/2005/8/layout/cycle1"/>
    <dgm:cxn modelId="{6C800F7D-EC09-4480-B72A-81B59EE6BA8D}" type="presParOf" srcId="{F5833D40-912D-45D1-8DC4-A753A98A2D7F}" destId="{33F0D026-57DA-4A19-A7F6-8103111DFC9F}" srcOrd="7" destOrd="0" presId="urn:microsoft.com/office/officeart/2005/8/layout/cycle1"/>
    <dgm:cxn modelId="{9CDC98D3-0887-430E-A6C4-CC35AEA53A3F}" type="presParOf" srcId="{F5833D40-912D-45D1-8DC4-A753A98A2D7F}" destId="{053405F7-42AF-47F0-BF73-37CB0D6EDAD4}" srcOrd="8" destOrd="0" presId="urn:microsoft.com/office/officeart/2005/8/layout/cycle1"/>
    <dgm:cxn modelId="{541653B2-93BA-48CE-B247-28F9A9099E6D}" type="presParOf" srcId="{F5833D40-912D-45D1-8DC4-A753A98A2D7F}" destId="{FF0CA67F-8393-4E22-869D-2068E6B15E07}" srcOrd="9" destOrd="0" presId="urn:microsoft.com/office/officeart/2005/8/layout/cycle1"/>
    <dgm:cxn modelId="{E1C64D8C-FA80-495C-AE3B-9AC02C0A516D}" type="presParOf" srcId="{F5833D40-912D-45D1-8DC4-A753A98A2D7F}" destId="{8D2348D6-D82B-4417-B7C5-03328DD6E3E0}" srcOrd="10" destOrd="0" presId="urn:microsoft.com/office/officeart/2005/8/layout/cycle1"/>
    <dgm:cxn modelId="{46B342E0-E168-42A9-AF2C-FB03E2835221}" type="presParOf" srcId="{F5833D40-912D-45D1-8DC4-A753A98A2D7F}" destId="{52093ADA-BDA6-4AB2-99A0-428D11A27743}" srcOrd="11" destOrd="0" presId="urn:microsoft.com/office/officeart/2005/8/layout/cycle1"/>
    <dgm:cxn modelId="{4A453C06-7FD3-4DB3-92E8-A0815659571A}" type="presParOf" srcId="{F5833D40-912D-45D1-8DC4-A753A98A2D7F}" destId="{D535BC30-759D-47EA-8736-9866637BB386}" srcOrd="12" destOrd="0" presId="urn:microsoft.com/office/officeart/2005/8/layout/cycle1"/>
    <dgm:cxn modelId="{45F3D147-6506-48E6-9E86-506F39558EBF}" type="presParOf" srcId="{F5833D40-912D-45D1-8DC4-A753A98A2D7F}" destId="{616FA49F-F94F-4D99-98DD-DC1A7A222876}" srcOrd="13" destOrd="0" presId="urn:microsoft.com/office/officeart/2005/8/layout/cycle1"/>
    <dgm:cxn modelId="{FC3A5A7D-7221-410C-A82E-D5B9E014CD66}" type="presParOf" srcId="{F5833D40-912D-45D1-8DC4-A753A98A2D7F}" destId="{68B2F845-433C-4D21-8409-D0FBECCA9F75}"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B03CE1-E634-4CC4-AF62-6675B5153F3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3B97AEB1-DE5C-410C-AB55-583C9268FC0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Build</a:t>
          </a:r>
          <a:endParaRPr lang="en-IN" dirty="0"/>
        </a:p>
      </dgm:t>
    </dgm:pt>
    <dgm:pt modelId="{AD814470-08D3-4AA7-9AF1-39B2B26678F1}" type="parTrans" cxnId="{AA07FC48-5F28-4328-A512-9C2670DA0480}">
      <dgm:prSet/>
      <dgm:spPr/>
      <dgm:t>
        <a:bodyPr/>
        <a:lstStyle/>
        <a:p>
          <a:endParaRPr lang="en-IN"/>
        </a:p>
      </dgm:t>
    </dgm:pt>
    <dgm:pt modelId="{E111B794-5700-4F9F-BFE3-84BF1539327C}" type="sibTrans" cxnId="{AA07FC48-5F28-4328-A512-9C2670DA048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CE1B181B-5659-479D-9A5A-109ABF905F06}">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Test</a:t>
          </a:r>
          <a:endParaRPr lang="en-IN" dirty="0"/>
        </a:p>
      </dgm:t>
    </dgm:pt>
    <dgm:pt modelId="{B91EFC7E-0486-4A32-A584-3505DA08D852}" type="parTrans" cxnId="{33C07705-310D-411D-BE93-B2168D678712}">
      <dgm:prSet/>
      <dgm:spPr/>
      <dgm:t>
        <a:bodyPr/>
        <a:lstStyle/>
        <a:p>
          <a:endParaRPr lang="en-IN"/>
        </a:p>
      </dgm:t>
    </dgm:pt>
    <dgm:pt modelId="{5FBEFA4E-4066-4B19-83D3-B29AD43541E1}" type="sibTrans" cxnId="{33C07705-310D-411D-BE93-B2168D678712}">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07C5A812-0998-45A3-BAAF-1ABAB27DCC59}">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Deploy</a:t>
          </a:r>
          <a:endParaRPr lang="en-IN" dirty="0"/>
        </a:p>
      </dgm:t>
    </dgm:pt>
    <dgm:pt modelId="{5EC9EEE4-B2EE-4FB6-AD84-A3E9BB35DF86}" type="parTrans" cxnId="{BEC390BF-F3F2-48E4-ABD4-79EBD9ED45F4}">
      <dgm:prSet/>
      <dgm:spPr/>
      <dgm:t>
        <a:bodyPr/>
        <a:lstStyle/>
        <a:p>
          <a:endParaRPr lang="en-IN"/>
        </a:p>
      </dgm:t>
    </dgm:pt>
    <dgm:pt modelId="{97387BF9-0447-4045-A237-735F3576966C}" type="sibTrans" cxnId="{BEC390BF-F3F2-48E4-ABD4-79EBD9ED45F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B6E0D57-F41E-44BE-9F1C-9F6EA433717E}">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Learn</a:t>
          </a:r>
          <a:endParaRPr lang="en-IN" dirty="0"/>
        </a:p>
      </dgm:t>
    </dgm:pt>
    <dgm:pt modelId="{8B6A2E1A-1C7F-489A-B684-4D56A34D8D4A}" type="parTrans" cxnId="{3CE11839-0511-4BA7-9112-BF326CFB3354}">
      <dgm:prSet/>
      <dgm:spPr/>
      <dgm:t>
        <a:bodyPr/>
        <a:lstStyle/>
        <a:p>
          <a:endParaRPr lang="en-IN"/>
        </a:p>
      </dgm:t>
    </dgm:pt>
    <dgm:pt modelId="{A473CCBD-E3DE-4AE7-8577-F0BF9911DCD1}" type="sibTrans" cxnId="{3CE11839-0511-4BA7-9112-BF326CFB3354}">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38605833-72D0-49A6-92C2-981D25E68B7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Design</a:t>
          </a:r>
          <a:endParaRPr lang="en-IN" dirty="0"/>
        </a:p>
      </dgm:t>
    </dgm:pt>
    <dgm:pt modelId="{F6655410-3387-4E42-B254-98E6CD19041E}" type="parTrans" cxnId="{38639364-0273-49A4-9293-B827171017CE}">
      <dgm:prSet/>
      <dgm:spPr/>
      <dgm:t>
        <a:bodyPr/>
        <a:lstStyle/>
        <a:p>
          <a:endParaRPr lang="en-IN"/>
        </a:p>
      </dgm:t>
    </dgm:pt>
    <dgm:pt modelId="{A418CA68-A663-49D9-8D6C-E2A0034E1877}" type="sibTrans" cxnId="{38639364-0273-49A4-9293-B827171017C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F5833D40-912D-45D1-8DC4-A753A98A2D7F}" type="pres">
      <dgm:prSet presAssocID="{88B03CE1-E634-4CC4-AF62-6675B5153F39}" presName="cycle" presStyleCnt="0">
        <dgm:presLayoutVars>
          <dgm:dir/>
          <dgm:resizeHandles val="exact"/>
        </dgm:presLayoutVars>
      </dgm:prSet>
      <dgm:spPr/>
      <dgm:t>
        <a:bodyPr/>
        <a:lstStyle/>
        <a:p>
          <a:endParaRPr lang="en-US"/>
        </a:p>
      </dgm:t>
    </dgm:pt>
    <dgm:pt modelId="{F46C93F2-9DF5-4E35-8A7E-6D71989C30A8}" type="pres">
      <dgm:prSet presAssocID="{3B97AEB1-DE5C-410C-AB55-583C9268FC07}" presName="dummy" presStyleCnt="0"/>
      <dgm:spPr/>
    </dgm:pt>
    <dgm:pt modelId="{FB107CF5-CF97-4E1A-9B68-4309C2599064}" type="pres">
      <dgm:prSet presAssocID="{3B97AEB1-DE5C-410C-AB55-583C9268FC07}" presName="node" presStyleLbl="revTx" presStyleIdx="0" presStyleCnt="5">
        <dgm:presLayoutVars>
          <dgm:bulletEnabled val="1"/>
        </dgm:presLayoutVars>
      </dgm:prSet>
      <dgm:spPr/>
      <dgm:t>
        <a:bodyPr/>
        <a:lstStyle/>
        <a:p>
          <a:endParaRPr lang="en-US"/>
        </a:p>
      </dgm:t>
    </dgm:pt>
    <dgm:pt modelId="{C1184447-6BE8-4E89-84AE-611B40C77223}" type="pres">
      <dgm:prSet presAssocID="{E111B794-5700-4F9F-BFE3-84BF1539327C}" presName="sibTrans" presStyleLbl="node1" presStyleIdx="0" presStyleCnt="5"/>
      <dgm:spPr/>
      <dgm:t>
        <a:bodyPr/>
        <a:lstStyle/>
        <a:p>
          <a:endParaRPr lang="en-US"/>
        </a:p>
      </dgm:t>
    </dgm:pt>
    <dgm:pt modelId="{B04A0D12-4279-45D8-8EA2-27991C50AC2B}" type="pres">
      <dgm:prSet presAssocID="{CE1B181B-5659-479D-9A5A-109ABF905F06}" presName="dummy" presStyleCnt="0"/>
      <dgm:spPr/>
    </dgm:pt>
    <dgm:pt modelId="{6EED41F4-6E51-4F99-A8C9-A36C43116701}" type="pres">
      <dgm:prSet presAssocID="{CE1B181B-5659-479D-9A5A-109ABF905F06}" presName="node" presStyleLbl="revTx" presStyleIdx="1" presStyleCnt="5">
        <dgm:presLayoutVars>
          <dgm:bulletEnabled val="1"/>
        </dgm:presLayoutVars>
      </dgm:prSet>
      <dgm:spPr/>
      <dgm:t>
        <a:bodyPr/>
        <a:lstStyle/>
        <a:p>
          <a:endParaRPr lang="en-US"/>
        </a:p>
      </dgm:t>
    </dgm:pt>
    <dgm:pt modelId="{F0619A8D-4110-4075-9686-ACFA99868941}" type="pres">
      <dgm:prSet presAssocID="{5FBEFA4E-4066-4B19-83D3-B29AD43541E1}" presName="sibTrans" presStyleLbl="node1" presStyleIdx="1" presStyleCnt="5"/>
      <dgm:spPr/>
      <dgm:t>
        <a:bodyPr/>
        <a:lstStyle/>
        <a:p>
          <a:endParaRPr lang="en-US"/>
        </a:p>
      </dgm:t>
    </dgm:pt>
    <dgm:pt modelId="{8E6388B9-F998-4A59-B5A6-A1954B3A389B}" type="pres">
      <dgm:prSet presAssocID="{07C5A812-0998-45A3-BAAF-1ABAB27DCC59}" presName="dummy" presStyleCnt="0"/>
      <dgm:spPr/>
    </dgm:pt>
    <dgm:pt modelId="{33F0D026-57DA-4A19-A7F6-8103111DFC9F}" type="pres">
      <dgm:prSet presAssocID="{07C5A812-0998-45A3-BAAF-1ABAB27DCC59}" presName="node" presStyleLbl="revTx" presStyleIdx="2" presStyleCnt="5">
        <dgm:presLayoutVars>
          <dgm:bulletEnabled val="1"/>
        </dgm:presLayoutVars>
      </dgm:prSet>
      <dgm:spPr/>
      <dgm:t>
        <a:bodyPr/>
        <a:lstStyle/>
        <a:p>
          <a:endParaRPr lang="en-US"/>
        </a:p>
      </dgm:t>
    </dgm:pt>
    <dgm:pt modelId="{053405F7-42AF-47F0-BF73-37CB0D6EDAD4}" type="pres">
      <dgm:prSet presAssocID="{97387BF9-0447-4045-A237-735F3576966C}" presName="sibTrans" presStyleLbl="node1" presStyleIdx="2" presStyleCnt="5"/>
      <dgm:spPr/>
      <dgm:t>
        <a:bodyPr/>
        <a:lstStyle/>
        <a:p>
          <a:endParaRPr lang="en-US"/>
        </a:p>
      </dgm:t>
    </dgm:pt>
    <dgm:pt modelId="{FF0CA67F-8393-4E22-869D-2068E6B15E07}" type="pres">
      <dgm:prSet presAssocID="{5B6E0D57-F41E-44BE-9F1C-9F6EA433717E}" presName="dummy" presStyleCnt="0"/>
      <dgm:spPr/>
    </dgm:pt>
    <dgm:pt modelId="{8D2348D6-D82B-4417-B7C5-03328DD6E3E0}" type="pres">
      <dgm:prSet presAssocID="{5B6E0D57-F41E-44BE-9F1C-9F6EA433717E}" presName="node" presStyleLbl="revTx" presStyleIdx="3" presStyleCnt="5">
        <dgm:presLayoutVars>
          <dgm:bulletEnabled val="1"/>
        </dgm:presLayoutVars>
      </dgm:prSet>
      <dgm:spPr/>
      <dgm:t>
        <a:bodyPr/>
        <a:lstStyle/>
        <a:p>
          <a:endParaRPr lang="en-US"/>
        </a:p>
      </dgm:t>
    </dgm:pt>
    <dgm:pt modelId="{52093ADA-BDA6-4AB2-99A0-428D11A27743}" type="pres">
      <dgm:prSet presAssocID="{A473CCBD-E3DE-4AE7-8577-F0BF9911DCD1}" presName="sibTrans" presStyleLbl="node1" presStyleIdx="3" presStyleCnt="5"/>
      <dgm:spPr/>
      <dgm:t>
        <a:bodyPr/>
        <a:lstStyle/>
        <a:p>
          <a:endParaRPr lang="en-US"/>
        </a:p>
      </dgm:t>
    </dgm:pt>
    <dgm:pt modelId="{D535BC30-759D-47EA-8736-9866637BB386}" type="pres">
      <dgm:prSet presAssocID="{38605833-72D0-49A6-92C2-981D25E68B77}" presName="dummy" presStyleCnt="0"/>
      <dgm:spPr/>
    </dgm:pt>
    <dgm:pt modelId="{616FA49F-F94F-4D99-98DD-DC1A7A222876}" type="pres">
      <dgm:prSet presAssocID="{38605833-72D0-49A6-92C2-981D25E68B77}" presName="node" presStyleLbl="revTx" presStyleIdx="4" presStyleCnt="5">
        <dgm:presLayoutVars>
          <dgm:bulletEnabled val="1"/>
        </dgm:presLayoutVars>
      </dgm:prSet>
      <dgm:spPr/>
      <dgm:t>
        <a:bodyPr/>
        <a:lstStyle/>
        <a:p>
          <a:endParaRPr lang="en-US"/>
        </a:p>
      </dgm:t>
    </dgm:pt>
    <dgm:pt modelId="{68B2F845-433C-4D21-8409-D0FBECCA9F75}" type="pres">
      <dgm:prSet presAssocID="{A418CA68-A663-49D9-8D6C-E2A0034E1877}" presName="sibTrans" presStyleLbl="node1" presStyleIdx="4" presStyleCnt="5"/>
      <dgm:spPr/>
      <dgm:t>
        <a:bodyPr/>
        <a:lstStyle/>
        <a:p>
          <a:endParaRPr lang="en-US"/>
        </a:p>
      </dgm:t>
    </dgm:pt>
  </dgm:ptLst>
  <dgm:cxnLst>
    <dgm:cxn modelId="{A081E022-2E4C-4638-BAAE-5EB81AE1EBD6}" type="presOf" srcId="{38605833-72D0-49A6-92C2-981D25E68B77}" destId="{616FA49F-F94F-4D99-98DD-DC1A7A222876}" srcOrd="0" destOrd="0" presId="urn:microsoft.com/office/officeart/2005/8/layout/cycle1"/>
    <dgm:cxn modelId="{B33BAC79-90DD-4B53-9F17-5AD1A6137030}" type="presOf" srcId="{97387BF9-0447-4045-A237-735F3576966C}" destId="{053405F7-42AF-47F0-BF73-37CB0D6EDAD4}" srcOrd="0" destOrd="0" presId="urn:microsoft.com/office/officeart/2005/8/layout/cycle1"/>
    <dgm:cxn modelId="{80913F69-06ED-46B0-A357-B041A160F502}" type="presOf" srcId="{5B6E0D57-F41E-44BE-9F1C-9F6EA433717E}" destId="{8D2348D6-D82B-4417-B7C5-03328DD6E3E0}" srcOrd="0" destOrd="0" presId="urn:microsoft.com/office/officeart/2005/8/layout/cycle1"/>
    <dgm:cxn modelId="{8C264ABC-5534-468D-A155-3C187BBCE8F6}" type="presOf" srcId="{3B97AEB1-DE5C-410C-AB55-583C9268FC07}" destId="{FB107CF5-CF97-4E1A-9B68-4309C2599064}" srcOrd="0" destOrd="0" presId="urn:microsoft.com/office/officeart/2005/8/layout/cycle1"/>
    <dgm:cxn modelId="{99062923-B075-467D-94A1-6C355DBB3849}" type="presOf" srcId="{88B03CE1-E634-4CC4-AF62-6675B5153F39}" destId="{F5833D40-912D-45D1-8DC4-A753A98A2D7F}" srcOrd="0" destOrd="0" presId="urn:microsoft.com/office/officeart/2005/8/layout/cycle1"/>
    <dgm:cxn modelId="{90769012-F33D-4D59-8494-49262E19F4A1}" type="presOf" srcId="{CE1B181B-5659-479D-9A5A-109ABF905F06}" destId="{6EED41F4-6E51-4F99-A8C9-A36C43116701}" srcOrd="0" destOrd="0" presId="urn:microsoft.com/office/officeart/2005/8/layout/cycle1"/>
    <dgm:cxn modelId="{3CE11839-0511-4BA7-9112-BF326CFB3354}" srcId="{88B03CE1-E634-4CC4-AF62-6675B5153F39}" destId="{5B6E0D57-F41E-44BE-9F1C-9F6EA433717E}" srcOrd="3" destOrd="0" parTransId="{8B6A2E1A-1C7F-489A-B684-4D56A34D8D4A}" sibTransId="{A473CCBD-E3DE-4AE7-8577-F0BF9911DCD1}"/>
    <dgm:cxn modelId="{154DB373-05AE-4AB9-80F2-843713D24BCA}" type="presOf" srcId="{5FBEFA4E-4066-4B19-83D3-B29AD43541E1}" destId="{F0619A8D-4110-4075-9686-ACFA99868941}" srcOrd="0" destOrd="0" presId="urn:microsoft.com/office/officeart/2005/8/layout/cycle1"/>
    <dgm:cxn modelId="{D288067D-EC3C-4145-8465-D065131F39B4}" type="presOf" srcId="{A418CA68-A663-49D9-8D6C-E2A0034E1877}" destId="{68B2F845-433C-4D21-8409-D0FBECCA9F75}" srcOrd="0" destOrd="0" presId="urn:microsoft.com/office/officeart/2005/8/layout/cycle1"/>
    <dgm:cxn modelId="{C2A26739-2DFD-4407-BD1C-1F51F3BA7082}" type="presOf" srcId="{07C5A812-0998-45A3-BAAF-1ABAB27DCC59}" destId="{33F0D026-57DA-4A19-A7F6-8103111DFC9F}" srcOrd="0" destOrd="0" presId="urn:microsoft.com/office/officeart/2005/8/layout/cycle1"/>
    <dgm:cxn modelId="{BEC390BF-F3F2-48E4-ABD4-79EBD9ED45F4}" srcId="{88B03CE1-E634-4CC4-AF62-6675B5153F39}" destId="{07C5A812-0998-45A3-BAAF-1ABAB27DCC59}" srcOrd="2" destOrd="0" parTransId="{5EC9EEE4-B2EE-4FB6-AD84-A3E9BB35DF86}" sibTransId="{97387BF9-0447-4045-A237-735F3576966C}"/>
    <dgm:cxn modelId="{33C07705-310D-411D-BE93-B2168D678712}" srcId="{88B03CE1-E634-4CC4-AF62-6675B5153F39}" destId="{CE1B181B-5659-479D-9A5A-109ABF905F06}" srcOrd="1" destOrd="0" parTransId="{B91EFC7E-0486-4A32-A584-3505DA08D852}" sibTransId="{5FBEFA4E-4066-4B19-83D3-B29AD43541E1}"/>
    <dgm:cxn modelId="{C8D72A7C-0A90-4652-BF14-388DD3902F5D}" type="presOf" srcId="{A473CCBD-E3DE-4AE7-8577-F0BF9911DCD1}" destId="{52093ADA-BDA6-4AB2-99A0-428D11A27743}" srcOrd="0" destOrd="0" presId="urn:microsoft.com/office/officeart/2005/8/layout/cycle1"/>
    <dgm:cxn modelId="{9184F647-7597-4E8D-BF1E-2C8FB72F608D}" type="presOf" srcId="{E111B794-5700-4F9F-BFE3-84BF1539327C}" destId="{C1184447-6BE8-4E89-84AE-611B40C77223}" srcOrd="0" destOrd="0" presId="urn:microsoft.com/office/officeart/2005/8/layout/cycle1"/>
    <dgm:cxn modelId="{38639364-0273-49A4-9293-B827171017CE}" srcId="{88B03CE1-E634-4CC4-AF62-6675B5153F39}" destId="{38605833-72D0-49A6-92C2-981D25E68B77}" srcOrd="4" destOrd="0" parTransId="{F6655410-3387-4E42-B254-98E6CD19041E}" sibTransId="{A418CA68-A663-49D9-8D6C-E2A0034E1877}"/>
    <dgm:cxn modelId="{AA07FC48-5F28-4328-A512-9C2670DA0480}" srcId="{88B03CE1-E634-4CC4-AF62-6675B5153F39}" destId="{3B97AEB1-DE5C-410C-AB55-583C9268FC07}" srcOrd="0" destOrd="0" parTransId="{AD814470-08D3-4AA7-9AF1-39B2B26678F1}" sibTransId="{E111B794-5700-4F9F-BFE3-84BF1539327C}"/>
    <dgm:cxn modelId="{B0C43990-90F7-4E29-8B33-942D6CE62C00}" type="presParOf" srcId="{F5833D40-912D-45D1-8DC4-A753A98A2D7F}" destId="{F46C93F2-9DF5-4E35-8A7E-6D71989C30A8}" srcOrd="0" destOrd="0" presId="urn:microsoft.com/office/officeart/2005/8/layout/cycle1"/>
    <dgm:cxn modelId="{F8FB8568-63B4-419B-966A-2684EA13CBBF}" type="presParOf" srcId="{F5833D40-912D-45D1-8DC4-A753A98A2D7F}" destId="{FB107CF5-CF97-4E1A-9B68-4309C2599064}" srcOrd="1" destOrd="0" presId="urn:microsoft.com/office/officeart/2005/8/layout/cycle1"/>
    <dgm:cxn modelId="{4FF0142A-E96B-4E7C-AC3B-E8A5680F1FB2}" type="presParOf" srcId="{F5833D40-912D-45D1-8DC4-A753A98A2D7F}" destId="{C1184447-6BE8-4E89-84AE-611B40C77223}" srcOrd="2" destOrd="0" presId="urn:microsoft.com/office/officeart/2005/8/layout/cycle1"/>
    <dgm:cxn modelId="{7A2FAB02-3A92-424C-897C-8A70B52AAD8A}" type="presParOf" srcId="{F5833D40-912D-45D1-8DC4-A753A98A2D7F}" destId="{B04A0D12-4279-45D8-8EA2-27991C50AC2B}" srcOrd="3" destOrd="0" presId="urn:microsoft.com/office/officeart/2005/8/layout/cycle1"/>
    <dgm:cxn modelId="{8A5BC0E5-5701-4C3B-824A-50272B1415E9}" type="presParOf" srcId="{F5833D40-912D-45D1-8DC4-A753A98A2D7F}" destId="{6EED41F4-6E51-4F99-A8C9-A36C43116701}" srcOrd="4" destOrd="0" presId="urn:microsoft.com/office/officeart/2005/8/layout/cycle1"/>
    <dgm:cxn modelId="{2D401FF2-CEE3-48EB-A834-10620B092C87}" type="presParOf" srcId="{F5833D40-912D-45D1-8DC4-A753A98A2D7F}" destId="{F0619A8D-4110-4075-9686-ACFA99868941}" srcOrd="5" destOrd="0" presId="urn:microsoft.com/office/officeart/2005/8/layout/cycle1"/>
    <dgm:cxn modelId="{6AE53BE8-3790-4DEC-AC8B-E9E1E9216BA3}" type="presParOf" srcId="{F5833D40-912D-45D1-8DC4-A753A98A2D7F}" destId="{8E6388B9-F998-4A59-B5A6-A1954B3A389B}" srcOrd="6" destOrd="0" presId="urn:microsoft.com/office/officeart/2005/8/layout/cycle1"/>
    <dgm:cxn modelId="{B4F306C8-7C77-4F6D-A1D3-D0C0D3176390}" type="presParOf" srcId="{F5833D40-912D-45D1-8DC4-A753A98A2D7F}" destId="{33F0D026-57DA-4A19-A7F6-8103111DFC9F}" srcOrd="7" destOrd="0" presId="urn:microsoft.com/office/officeart/2005/8/layout/cycle1"/>
    <dgm:cxn modelId="{34CBD05D-79EE-4DA4-8323-BEB127591CD9}" type="presParOf" srcId="{F5833D40-912D-45D1-8DC4-A753A98A2D7F}" destId="{053405F7-42AF-47F0-BF73-37CB0D6EDAD4}" srcOrd="8" destOrd="0" presId="urn:microsoft.com/office/officeart/2005/8/layout/cycle1"/>
    <dgm:cxn modelId="{F188C8B3-62A9-4CFB-8593-C13EC10BC926}" type="presParOf" srcId="{F5833D40-912D-45D1-8DC4-A753A98A2D7F}" destId="{FF0CA67F-8393-4E22-869D-2068E6B15E07}" srcOrd="9" destOrd="0" presId="urn:microsoft.com/office/officeart/2005/8/layout/cycle1"/>
    <dgm:cxn modelId="{E14C0387-3814-4537-9095-2D0C0F2FE9C2}" type="presParOf" srcId="{F5833D40-912D-45D1-8DC4-A753A98A2D7F}" destId="{8D2348D6-D82B-4417-B7C5-03328DD6E3E0}" srcOrd="10" destOrd="0" presId="urn:microsoft.com/office/officeart/2005/8/layout/cycle1"/>
    <dgm:cxn modelId="{116786CA-C4A0-4945-B070-AEA534A16AEB}" type="presParOf" srcId="{F5833D40-912D-45D1-8DC4-A753A98A2D7F}" destId="{52093ADA-BDA6-4AB2-99A0-428D11A27743}" srcOrd="11" destOrd="0" presId="urn:microsoft.com/office/officeart/2005/8/layout/cycle1"/>
    <dgm:cxn modelId="{467179DF-2FB1-4ED3-B583-3773B733B321}" type="presParOf" srcId="{F5833D40-912D-45D1-8DC4-A753A98A2D7F}" destId="{D535BC30-759D-47EA-8736-9866637BB386}" srcOrd="12" destOrd="0" presId="urn:microsoft.com/office/officeart/2005/8/layout/cycle1"/>
    <dgm:cxn modelId="{DF564F18-A3BD-4CFD-8048-6595B3812B6A}" type="presParOf" srcId="{F5833D40-912D-45D1-8DC4-A753A98A2D7F}" destId="{616FA49F-F94F-4D99-98DD-DC1A7A222876}" srcOrd="13" destOrd="0" presId="urn:microsoft.com/office/officeart/2005/8/layout/cycle1"/>
    <dgm:cxn modelId="{1B5B1AFB-3452-4C1B-8F04-B6A9A9BB25B6}" type="presParOf" srcId="{F5833D40-912D-45D1-8DC4-A753A98A2D7F}" destId="{68B2F845-433C-4D21-8409-D0FBECCA9F75}"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368C2F-9D55-4C91-9CD9-C394A4F1CC83}" type="doc">
      <dgm:prSet loTypeId="urn:microsoft.com/office/officeart/2005/8/layout/hProcess9" loCatId="process" qsTypeId="urn:microsoft.com/office/officeart/2005/8/quickstyle/simple1" qsCatId="simple" csTypeId="urn:microsoft.com/office/officeart/2005/8/colors/accent1_2" csCatId="accent1" phldr="1"/>
      <dgm:spPr/>
    </dgm:pt>
    <dgm:pt modelId="{435F981F-6248-4B39-9D8E-3C4528C5B249}">
      <dgm:prSet phldrT="[Text]" custT="1"/>
      <dgm:spPr>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Analyze</a:t>
          </a:r>
          <a:endParaRPr lang="en-IN" sz="1800" dirty="0"/>
        </a:p>
      </dgm:t>
    </dgm:pt>
    <dgm:pt modelId="{EE13286A-6DE5-4B25-B650-02F829D04236}" type="parTrans" cxnId="{766C5A02-05BF-4D98-B43C-90656B2231E4}">
      <dgm:prSet/>
      <dgm:spPr/>
      <dgm:t>
        <a:bodyPr/>
        <a:lstStyle/>
        <a:p>
          <a:endParaRPr lang="en-IN"/>
        </a:p>
      </dgm:t>
    </dgm:pt>
    <dgm:pt modelId="{8D5FC827-96CA-4ADC-A866-F314E633CE62}" type="sibTrans" cxnId="{766C5A02-05BF-4D98-B43C-90656B2231E4}">
      <dgm:prSet/>
      <dgm:spPr/>
      <dgm:t>
        <a:bodyPr/>
        <a:lstStyle/>
        <a:p>
          <a:endParaRPr lang="en-IN"/>
        </a:p>
      </dgm:t>
    </dgm:pt>
    <dgm:pt modelId="{C0C6B305-DDCB-47DD-939D-5DED83D66751}">
      <dgm:prSet phldrT="[Text]" custT="1"/>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2400" dirty="0"/>
            <a:t>Plan</a:t>
          </a:r>
          <a:endParaRPr lang="en-IN" sz="2400" dirty="0"/>
        </a:p>
      </dgm:t>
    </dgm:pt>
    <dgm:pt modelId="{21B5B439-316A-42C5-BF7D-1DBF0AF6C7DF}" type="parTrans" cxnId="{C5596C85-5FD3-4C0D-89AF-324807EA795A}">
      <dgm:prSet/>
      <dgm:spPr/>
      <dgm:t>
        <a:bodyPr/>
        <a:lstStyle/>
        <a:p>
          <a:endParaRPr lang="en-IN"/>
        </a:p>
      </dgm:t>
    </dgm:pt>
    <dgm:pt modelId="{EA4AE73C-C20A-459E-A121-29E8F9BF636B}" type="sibTrans" cxnId="{C5596C85-5FD3-4C0D-89AF-324807EA795A}">
      <dgm:prSet/>
      <dgm:spPr/>
      <dgm:t>
        <a:bodyPr/>
        <a:lstStyle/>
        <a:p>
          <a:endParaRPr lang="en-IN"/>
        </a:p>
      </dgm:t>
    </dgm:pt>
    <dgm:pt modelId="{C7FFBDB9-29AB-4F42-B595-1968055D5A0D}" type="pres">
      <dgm:prSet presAssocID="{31368C2F-9D55-4C91-9CD9-C394A4F1CC83}" presName="CompostProcess" presStyleCnt="0">
        <dgm:presLayoutVars>
          <dgm:dir/>
          <dgm:resizeHandles val="exact"/>
        </dgm:presLayoutVars>
      </dgm:prSet>
      <dgm:spPr/>
    </dgm:pt>
    <dgm:pt modelId="{B29906B5-AB51-4006-9444-9D5A9A8031F3}" type="pres">
      <dgm:prSet presAssocID="{31368C2F-9D55-4C91-9CD9-C394A4F1CC83}" presName="arrow" presStyleLbl="bgShp" presStyleIdx="0" presStyleCnt="1"/>
      <dgm:spPr/>
    </dgm:pt>
    <dgm:pt modelId="{53119489-6140-4DD9-ABB8-0D3012AC3792}" type="pres">
      <dgm:prSet presAssocID="{31368C2F-9D55-4C91-9CD9-C394A4F1CC83}" presName="linearProcess" presStyleCnt="0"/>
      <dgm:spPr/>
    </dgm:pt>
    <dgm:pt modelId="{2A4271AC-50F1-4B9D-A0D8-B3457896AF0A}" type="pres">
      <dgm:prSet presAssocID="{435F981F-6248-4B39-9D8E-3C4528C5B249}" presName="textNode" presStyleLbl="node1" presStyleIdx="0" presStyleCnt="2" custScaleX="128806">
        <dgm:presLayoutVars>
          <dgm:bulletEnabled val="1"/>
        </dgm:presLayoutVars>
      </dgm:prSet>
      <dgm:spPr/>
      <dgm:t>
        <a:bodyPr/>
        <a:lstStyle/>
        <a:p>
          <a:endParaRPr lang="en-US"/>
        </a:p>
      </dgm:t>
    </dgm:pt>
    <dgm:pt modelId="{7BA02221-FAE3-47E8-910A-D3D642C0BC9F}" type="pres">
      <dgm:prSet presAssocID="{8D5FC827-96CA-4ADC-A866-F314E633CE62}" presName="sibTrans" presStyleCnt="0"/>
      <dgm:spPr/>
    </dgm:pt>
    <dgm:pt modelId="{4A4363F7-06E0-4FF3-B82B-71D8E56C3E2A}" type="pres">
      <dgm:prSet presAssocID="{C0C6B305-DDCB-47DD-939D-5DED83D66751}" presName="textNode" presStyleLbl="node1" presStyleIdx="1" presStyleCnt="2" custLinFactNeighborX="3867">
        <dgm:presLayoutVars>
          <dgm:bulletEnabled val="1"/>
        </dgm:presLayoutVars>
      </dgm:prSet>
      <dgm:spPr/>
      <dgm:t>
        <a:bodyPr/>
        <a:lstStyle/>
        <a:p>
          <a:endParaRPr lang="en-US"/>
        </a:p>
      </dgm:t>
    </dgm:pt>
  </dgm:ptLst>
  <dgm:cxnLst>
    <dgm:cxn modelId="{BCEE2EBC-6FD4-4301-8CBF-1A819C369163}" type="presOf" srcId="{31368C2F-9D55-4C91-9CD9-C394A4F1CC83}" destId="{C7FFBDB9-29AB-4F42-B595-1968055D5A0D}" srcOrd="0" destOrd="0" presId="urn:microsoft.com/office/officeart/2005/8/layout/hProcess9"/>
    <dgm:cxn modelId="{718449DD-1295-4575-980E-E2069205867C}" type="presOf" srcId="{435F981F-6248-4B39-9D8E-3C4528C5B249}" destId="{2A4271AC-50F1-4B9D-A0D8-B3457896AF0A}" srcOrd="0" destOrd="0" presId="urn:microsoft.com/office/officeart/2005/8/layout/hProcess9"/>
    <dgm:cxn modelId="{C5596C85-5FD3-4C0D-89AF-324807EA795A}" srcId="{31368C2F-9D55-4C91-9CD9-C394A4F1CC83}" destId="{C0C6B305-DDCB-47DD-939D-5DED83D66751}" srcOrd="1" destOrd="0" parTransId="{21B5B439-316A-42C5-BF7D-1DBF0AF6C7DF}" sibTransId="{EA4AE73C-C20A-459E-A121-29E8F9BF636B}"/>
    <dgm:cxn modelId="{766C5A02-05BF-4D98-B43C-90656B2231E4}" srcId="{31368C2F-9D55-4C91-9CD9-C394A4F1CC83}" destId="{435F981F-6248-4B39-9D8E-3C4528C5B249}" srcOrd="0" destOrd="0" parTransId="{EE13286A-6DE5-4B25-B650-02F829D04236}" sibTransId="{8D5FC827-96CA-4ADC-A866-F314E633CE62}"/>
    <dgm:cxn modelId="{B22DFDD0-94DA-4D09-AD2D-B8FFC5BB80AD}" type="presOf" srcId="{C0C6B305-DDCB-47DD-939D-5DED83D66751}" destId="{4A4363F7-06E0-4FF3-B82B-71D8E56C3E2A}" srcOrd="0" destOrd="0" presId="urn:microsoft.com/office/officeart/2005/8/layout/hProcess9"/>
    <dgm:cxn modelId="{13C991EF-8268-41AC-9549-790BCA49E790}" type="presParOf" srcId="{C7FFBDB9-29AB-4F42-B595-1968055D5A0D}" destId="{B29906B5-AB51-4006-9444-9D5A9A8031F3}" srcOrd="0" destOrd="0" presId="urn:microsoft.com/office/officeart/2005/8/layout/hProcess9"/>
    <dgm:cxn modelId="{0A3F3088-D933-4F57-A7A3-ED6F8003505D}" type="presParOf" srcId="{C7FFBDB9-29AB-4F42-B595-1968055D5A0D}" destId="{53119489-6140-4DD9-ABB8-0D3012AC3792}" srcOrd="1" destOrd="0" presId="urn:microsoft.com/office/officeart/2005/8/layout/hProcess9"/>
    <dgm:cxn modelId="{DF231E65-619B-49CA-8C99-07EB784AA830}" type="presParOf" srcId="{53119489-6140-4DD9-ABB8-0D3012AC3792}" destId="{2A4271AC-50F1-4B9D-A0D8-B3457896AF0A}" srcOrd="0" destOrd="0" presId="urn:microsoft.com/office/officeart/2005/8/layout/hProcess9"/>
    <dgm:cxn modelId="{3E961D6B-5ECD-4607-BC12-99ACB84AC82D}" type="presParOf" srcId="{53119489-6140-4DD9-ABB8-0D3012AC3792}" destId="{7BA02221-FAE3-47E8-910A-D3D642C0BC9F}" srcOrd="1" destOrd="0" presId="urn:microsoft.com/office/officeart/2005/8/layout/hProcess9"/>
    <dgm:cxn modelId="{2E596C3E-A779-4979-806D-88BD465754D4}" type="presParOf" srcId="{53119489-6140-4DD9-ABB8-0D3012AC3792}" destId="{4A4363F7-06E0-4FF3-B82B-71D8E56C3E2A}" srcOrd="2"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368C2F-9D55-4C91-9CD9-C394A4F1CC83}" type="doc">
      <dgm:prSet loTypeId="urn:microsoft.com/office/officeart/2005/8/layout/hProcess9" loCatId="process" qsTypeId="urn:microsoft.com/office/officeart/2005/8/quickstyle/simple1" qsCatId="simple" csTypeId="urn:microsoft.com/office/officeart/2005/8/colors/accent1_2" csCatId="accent1" phldr="1"/>
      <dgm:spPr/>
    </dgm:pt>
    <dgm:pt modelId="{435F981F-6248-4B39-9D8E-3C4528C5B249}">
      <dgm:prSet phldrT="[Text]" custT="1"/>
      <dgm:spPr>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Analyze</a:t>
          </a:r>
          <a:endParaRPr lang="en-IN" sz="1800" dirty="0"/>
        </a:p>
      </dgm:t>
    </dgm:pt>
    <dgm:pt modelId="{EE13286A-6DE5-4B25-B650-02F829D04236}" type="parTrans" cxnId="{766C5A02-05BF-4D98-B43C-90656B2231E4}">
      <dgm:prSet/>
      <dgm:spPr/>
      <dgm:t>
        <a:bodyPr/>
        <a:lstStyle/>
        <a:p>
          <a:endParaRPr lang="en-IN"/>
        </a:p>
      </dgm:t>
    </dgm:pt>
    <dgm:pt modelId="{8D5FC827-96CA-4ADC-A866-F314E633CE62}" type="sibTrans" cxnId="{766C5A02-05BF-4D98-B43C-90656B2231E4}">
      <dgm:prSet/>
      <dgm:spPr/>
      <dgm:t>
        <a:bodyPr/>
        <a:lstStyle/>
        <a:p>
          <a:endParaRPr lang="en-IN"/>
        </a:p>
      </dgm:t>
    </dgm:pt>
    <dgm:pt modelId="{C0C6B305-DDCB-47DD-939D-5DED83D66751}">
      <dgm:prSet phldrT="[Text]" custT="1"/>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2400" dirty="0"/>
            <a:t>Plan</a:t>
          </a:r>
          <a:endParaRPr lang="en-IN" sz="2400" dirty="0"/>
        </a:p>
      </dgm:t>
    </dgm:pt>
    <dgm:pt modelId="{21B5B439-316A-42C5-BF7D-1DBF0AF6C7DF}" type="parTrans" cxnId="{C5596C85-5FD3-4C0D-89AF-324807EA795A}">
      <dgm:prSet/>
      <dgm:spPr/>
      <dgm:t>
        <a:bodyPr/>
        <a:lstStyle/>
        <a:p>
          <a:endParaRPr lang="en-IN"/>
        </a:p>
      </dgm:t>
    </dgm:pt>
    <dgm:pt modelId="{EA4AE73C-C20A-459E-A121-29E8F9BF636B}" type="sibTrans" cxnId="{C5596C85-5FD3-4C0D-89AF-324807EA795A}">
      <dgm:prSet/>
      <dgm:spPr/>
      <dgm:t>
        <a:bodyPr/>
        <a:lstStyle/>
        <a:p>
          <a:endParaRPr lang="en-IN"/>
        </a:p>
      </dgm:t>
    </dgm:pt>
    <dgm:pt modelId="{C7FFBDB9-29AB-4F42-B595-1968055D5A0D}" type="pres">
      <dgm:prSet presAssocID="{31368C2F-9D55-4C91-9CD9-C394A4F1CC83}" presName="CompostProcess" presStyleCnt="0">
        <dgm:presLayoutVars>
          <dgm:dir/>
          <dgm:resizeHandles val="exact"/>
        </dgm:presLayoutVars>
      </dgm:prSet>
      <dgm:spPr/>
    </dgm:pt>
    <dgm:pt modelId="{B29906B5-AB51-4006-9444-9D5A9A8031F3}" type="pres">
      <dgm:prSet presAssocID="{31368C2F-9D55-4C91-9CD9-C394A4F1CC83}" presName="arrow" presStyleLbl="bgShp" presStyleIdx="0" presStyleCnt="1"/>
      <dgm:spPr/>
    </dgm:pt>
    <dgm:pt modelId="{53119489-6140-4DD9-ABB8-0D3012AC3792}" type="pres">
      <dgm:prSet presAssocID="{31368C2F-9D55-4C91-9CD9-C394A4F1CC83}" presName="linearProcess" presStyleCnt="0"/>
      <dgm:spPr/>
    </dgm:pt>
    <dgm:pt modelId="{2A4271AC-50F1-4B9D-A0D8-B3457896AF0A}" type="pres">
      <dgm:prSet presAssocID="{435F981F-6248-4B39-9D8E-3C4528C5B249}" presName="textNode" presStyleLbl="node1" presStyleIdx="0" presStyleCnt="2" custScaleX="127347">
        <dgm:presLayoutVars>
          <dgm:bulletEnabled val="1"/>
        </dgm:presLayoutVars>
      </dgm:prSet>
      <dgm:spPr/>
      <dgm:t>
        <a:bodyPr/>
        <a:lstStyle/>
        <a:p>
          <a:endParaRPr lang="en-US"/>
        </a:p>
      </dgm:t>
    </dgm:pt>
    <dgm:pt modelId="{7BA02221-FAE3-47E8-910A-D3D642C0BC9F}" type="pres">
      <dgm:prSet presAssocID="{8D5FC827-96CA-4ADC-A866-F314E633CE62}" presName="sibTrans" presStyleCnt="0"/>
      <dgm:spPr/>
    </dgm:pt>
    <dgm:pt modelId="{4A4363F7-06E0-4FF3-B82B-71D8E56C3E2A}" type="pres">
      <dgm:prSet presAssocID="{C0C6B305-DDCB-47DD-939D-5DED83D66751}" presName="textNode" presStyleLbl="node1" presStyleIdx="1" presStyleCnt="2" custLinFactNeighborX="54860">
        <dgm:presLayoutVars>
          <dgm:bulletEnabled val="1"/>
        </dgm:presLayoutVars>
      </dgm:prSet>
      <dgm:spPr/>
      <dgm:t>
        <a:bodyPr/>
        <a:lstStyle/>
        <a:p>
          <a:endParaRPr lang="en-US"/>
        </a:p>
      </dgm:t>
    </dgm:pt>
  </dgm:ptLst>
  <dgm:cxnLst>
    <dgm:cxn modelId="{60D2AF3A-9BC7-4127-9B1B-4A74FE5B86D1}" type="presOf" srcId="{31368C2F-9D55-4C91-9CD9-C394A4F1CC83}" destId="{C7FFBDB9-29AB-4F42-B595-1968055D5A0D}" srcOrd="0" destOrd="0" presId="urn:microsoft.com/office/officeart/2005/8/layout/hProcess9"/>
    <dgm:cxn modelId="{97B76E8E-48BD-4F8E-8D69-7E90F4C3EB9A}" type="presOf" srcId="{C0C6B305-DDCB-47DD-939D-5DED83D66751}" destId="{4A4363F7-06E0-4FF3-B82B-71D8E56C3E2A}" srcOrd="0" destOrd="0" presId="urn:microsoft.com/office/officeart/2005/8/layout/hProcess9"/>
    <dgm:cxn modelId="{BCA38E04-E8FF-4542-9642-F70CF888D289}" type="presOf" srcId="{435F981F-6248-4B39-9D8E-3C4528C5B249}" destId="{2A4271AC-50F1-4B9D-A0D8-B3457896AF0A}" srcOrd="0" destOrd="0" presId="urn:microsoft.com/office/officeart/2005/8/layout/hProcess9"/>
    <dgm:cxn modelId="{C5596C85-5FD3-4C0D-89AF-324807EA795A}" srcId="{31368C2F-9D55-4C91-9CD9-C394A4F1CC83}" destId="{C0C6B305-DDCB-47DD-939D-5DED83D66751}" srcOrd="1" destOrd="0" parTransId="{21B5B439-316A-42C5-BF7D-1DBF0AF6C7DF}" sibTransId="{EA4AE73C-C20A-459E-A121-29E8F9BF636B}"/>
    <dgm:cxn modelId="{766C5A02-05BF-4D98-B43C-90656B2231E4}" srcId="{31368C2F-9D55-4C91-9CD9-C394A4F1CC83}" destId="{435F981F-6248-4B39-9D8E-3C4528C5B249}" srcOrd="0" destOrd="0" parTransId="{EE13286A-6DE5-4B25-B650-02F829D04236}" sibTransId="{8D5FC827-96CA-4ADC-A866-F314E633CE62}"/>
    <dgm:cxn modelId="{25A011C3-C936-40EC-8081-C7FD560E7690}" type="presParOf" srcId="{C7FFBDB9-29AB-4F42-B595-1968055D5A0D}" destId="{B29906B5-AB51-4006-9444-9D5A9A8031F3}" srcOrd="0" destOrd="0" presId="urn:microsoft.com/office/officeart/2005/8/layout/hProcess9"/>
    <dgm:cxn modelId="{F1FBBF14-4556-4E2B-A421-4B77B881286E}" type="presParOf" srcId="{C7FFBDB9-29AB-4F42-B595-1968055D5A0D}" destId="{53119489-6140-4DD9-ABB8-0D3012AC3792}" srcOrd="1" destOrd="0" presId="urn:microsoft.com/office/officeart/2005/8/layout/hProcess9"/>
    <dgm:cxn modelId="{2D1EDB08-C2E4-4795-9185-4C5CEF281EB2}" type="presParOf" srcId="{53119489-6140-4DD9-ABB8-0D3012AC3792}" destId="{2A4271AC-50F1-4B9D-A0D8-B3457896AF0A}" srcOrd="0" destOrd="0" presId="urn:microsoft.com/office/officeart/2005/8/layout/hProcess9"/>
    <dgm:cxn modelId="{84CAA031-9281-4319-8FE1-C7FDD69E3DEB}" type="presParOf" srcId="{53119489-6140-4DD9-ABB8-0D3012AC3792}" destId="{7BA02221-FAE3-47E8-910A-D3D642C0BC9F}" srcOrd="1" destOrd="0" presId="urn:microsoft.com/office/officeart/2005/8/layout/hProcess9"/>
    <dgm:cxn modelId="{9F065E18-819B-4D03-B740-AA57745FDDED}" type="presParOf" srcId="{53119489-6140-4DD9-ABB8-0D3012AC3792}" destId="{4A4363F7-06E0-4FF3-B82B-71D8E56C3E2A}" srcOrd="2" destOrd="0" presId="urn:microsoft.com/office/officeart/2005/8/layout/hProcess9"/>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368C2F-9D55-4C91-9CD9-C394A4F1CC83}" type="doc">
      <dgm:prSet loTypeId="urn:microsoft.com/office/officeart/2005/8/layout/hProcess9" loCatId="process" qsTypeId="urn:microsoft.com/office/officeart/2005/8/quickstyle/simple1" qsCatId="simple" csTypeId="urn:microsoft.com/office/officeart/2005/8/colors/accent1_2" csCatId="accent1" phldr="1"/>
      <dgm:spPr/>
    </dgm:pt>
    <dgm:pt modelId="{435F981F-6248-4B39-9D8E-3C4528C5B249}">
      <dgm:prSet phldrT="[Text]" custT="1"/>
      <dgm:spPr>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Analyze</a:t>
          </a:r>
          <a:endParaRPr lang="en-IN" sz="1800" dirty="0"/>
        </a:p>
      </dgm:t>
    </dgm:pt>
    <dgm:pt modelId="{EE13286A-6DE5-4B25-B650-02F829D04236}" type="parTrans" cxnId="{766C5A02-05BF-4D98-B43C-90656B2231E4}">
      <dgm:prSet/>
      <dgm:spPr/>
      <dgm:t>
        <a:bodyPr/>
        <a:lstStyle/>
        <a:p>
          <a:endParaRPr lang="en-IN"/>
        </a:p>
      </dgm:t>
    </dgm:pt>
    <dgm:pt modelId="{8D5FC827-96CA-4ADC-A866-F314E633CE62}" type="sibTrans" cxnId="{766C5A02-05BF-4D98-B43C-90656B2231E4}">
      <dgm:prSet/>
      <dgm:spPr/>
      <dgm:t>
        <a:bodyPr/>
        <a:lstStyle/>
        <a:p>
          <a:endParaRPr lang="en-IN"/>
        </a:p>
      </dgm:t>
    </dgm:pt>
    <dgm:pt modelId="{C0C6B305-DDCB-47DD-939D-5DED83D66751}">
      <dgm:prSet phldrT="[Text]" custT="1"/>
      <dgm:spPr>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2400" dirty="0"/>
            <a:t>Plan</a:t>
          </a:r>
          <a:endParaRPr lang="en-IN" sz="2400" dirty="0"/>
        </a:p>
      </dgm:t>
    </dgm:pt>
    <dgm:pt modelId="{21B5B439-316A-42C5-BF7D-1DBF0AF6C7DF}" type="parTrans" cxnId="{C5596C85-5FD3-4C0D-89AF-324807EA795A}">
      <dgm:prSet/>
      <dgm:spPr/>
      <dgm:t>
        <a:bodyPr/>
        <a:lstStyle/>
        <a:p>
          <a:endParaRPr lang="en-IN"/>
        </a:p>
      </dgm:t>
    </dgm:pt>
    <dgm:pt modelId="{EA4AE73C-C20A-459E-A121-29E8F9BF636B}" type="sibTrans" cxnId="{C5596C85-5FD3-4C0D-89AF-324807EA795A}">
      <dgm:prSet/>
      <dgm:spPr/>
      <dgm:t>
        <a:bodyPr/>
        <a:lstStyle/>
        <a:p>
          <a:endParaRPr lang="en-IN"/>
        </a:p>
      </dgm:t>
    </dgm:pt>
    <dgm:pt modelId="{C7FFBDB9-29AB-4F42-B595-1968055D5A0D}" type="pres">
      <dgm:prSet presAssocID="{31368C2F-9D55-4C91-9CD9-C394A4F1CC83}" presName="CompostProcess" presStyleCnt="0">
        <dgm:presLayoutVars>
          <dgm:dir/>
          <dgm:resizeHandles val="exact"/>
        </dgm:presLayoutVars>
      </dgm:prSet>
      <dgm:spPr/>
    </dgm:pt>
    <dgm:pt modelId="{B29906B5-AB51-4006-9444-9D5A9A8031F3}" type="pres">
      <dgm:prSet presAssocID="{31368C2F-9D55-4C91-9CD9-C394A4F1CC83}" presName="arrow" presStyleLbl="bgShp" presStyleIdx="0" presStyleCnt="1"/>
      <dgm:spPr/>
    </dgm:pt>
    <dgm:pt modelId="{53119489-6140-4DD9-ABB8-0D3012AC3792}" type="pres">
      <dgm:prSet presAssocID="{31368C2F-9D55-4C91-9CD9-C394A4F1CC83}" presName="linearProcess" presStyleCnt="0"/>
      <dgm:spPr/>
    </dgm:pt>
    <dgm:pt modelId="{2A4271AC-50F1-4B9D-A0D8-B3457896AF0A}" type="pres">
      <dgm:prSet presAssocID="{435F981F-6248-4B39-9D8E-3C4528C5B249}" presName="textNode" presStyleLbl="node1" presStyleIdx="0" presStyleCnt="2" custScaleX="111908">
        <dgm:presLayoutVars>
          <dgm:bulletEnabled val="1"/>
        </dgm:presLayoutVars>
      </dgm:prSet>
      <dgm:spPr/>
      <dgm:t>
        <a:bodyPr/>
        <a:lstStyle/>
        <a:p>
          <a:endParaRPr lang="en-US"/>
        </a:p>
      </dgm:t>
    </dgm:pt>
    <dgm:pt modelId="{7BA02221-FAE3-47E8-910A-D3D642C0BC9F}" type="pres">
      <dgm:prSet presAssocID="{8D5FC827-96CA-4ADC-A866-F314E633CE62}" presName="sibTrans" presStyleCnt="0"/>
      <dgm:spPr/>
    </dgm:pt>
    <dgm:pt modelId="{4A4363F7-06E0-4FF3-B82B-71D8E56C3E2A}" type="pres">
      <dgm:prSet presAssocID="{C0C6B305-DDCB-47DD-939D-5DED83D66751}" presName="textNode" presStyleLbl="node1" presStyleIdx="1" presStyleCnt="2" custLinFactNeighborX="63450" custLinFactNeighborY="-1643">
        <dgm:presLayoutVars>
          <dgm:bulletEnabled val="1"/>
        </dgm:presLayoutVars>
      </dgm:prSet>
      <dgm:spPr/>
      <dgm:t>
        <a:bodyPr/>
        <a:lstStyle/>
        <a:p>
          <a:endParaRPr lang="en-US"/>
        </a:p>
      </dgm:t>
    </dgm:pt>
  </dgm:ptLst>
  <dgm:cxnLst>
    <dgm:cxn modelId="{0FE6FA5E-892A-4B20-B84D-DD6F339601BC}" type="presOf" srcId="{C0C6B305-DDCB-47DD-939D-5DED83D66751}" destId="{4A4363F7-06E0-4FF3-B82B-71D8E56C3E2A}" srcOrd="0" destOrd="0" presId="urn:microsoft.com/office/officeart/2005/8/layout/hProcess9"/>
    <dgm:cxn modelId="{C5596C85-5FD3-4C0D-89AF-324807EA795A}" srcId="{31368C2F-9D55-4C91-9CD9-C394A4F1CC83}" destId="{C0C6B305-DDCB-47DD-939D-5DED83D66751}" srcOrd="1" destOrd="0" parTransId="{21B5B439-316A-42C5-BF7D-1DBF0AF6C7DF}" sibTransId="{EA4AE73C-C20A-459E-A121-29E8F9BF636B}"/>
    <dgm:cxn modelId="{766C5A02-05BF-4D98-B43C-90656B2231E4}" srcId="{31368C2F-9D55-4C91-9CD9-C394A4F1CC83}" destId="{435F981F-6248-4B39-9D8E-3C4528C5B249}" srcOrd="0" destOrd="0" parTransId="{EE13286A-6DE5-4B25-B650-02F829D04236}" sibTransId="{8D5FC827-96CA-4ADC-A866-F314E633CE62}"/>
    <dgm:cxn modelId="{F57170EA-9613-4C1E-B3F6-ED7D79BFDAE8}" type="presOf" srcId="{31368C2F-9D55-4C91-9CD9-C394A4F1CC83}" destId="{C7FFBDB9-29AB-4F42-B595-1968055D5A0D}" srcOrd="0" destOrd="0" presId="urn:microsoft.com/office/officeart/2005/8/layout/hProcess9"/>
    <dgm:cxn modelId="{2C53F0F2-89A0-4E2C-8F3B-9BA366E853B4}" type="presOf" srcId="{435F981F-6248-4B39-9D8E-3C4528C5B249}" destId="{2A4271AC-50F1-4B9D-A0D8-B3457896AF0A}" srcOrd="0" destOrd="0" presId="urn:microsoft.com/office/officeart/2005/8/layout/hProcess9"/>
    <dgm:cxn modelId="{B28216DE-F312-4EA2-BC40-7E54AEBC937D}" type="presParOf" srcId="{C7FFBDB9-29AB-4F42-B595-1968055D5A0D}" destId="{B29906B5-AB51-4006-9444-9D5A9A8031F3}" srcOrd="0" destOrd="0" presId="urn:microsoft.com/office/officeart/2005/8/layout/hProcess9"/>
    <dgm:cxn modelId="{E0636E5A-42AB-4A7C-93B5-F22CC7951013}" type="presParOf" srcId="{C7FFBDB9-29AB-4F42-B595-1968055D5A0D}" destId="{53119489-6140-4DD9-ABB8-0D3012AC3792}" srcOrd="1" destOrd="0" presId="urn:microsoft.com/office/officeart/2005/8/layout/hProcess9"/>
    <dgm:cxn modelId="{5DA2DE61-3611-42E4-A9F6-0FA34C0700B0}" type="presParOf" srcId="{53119489-6140-4DD9-ABB8-0D3012AC3792}" destId="{2A4271AC-50F1-4B9D-A0D8-B3457896AF0A}" srcOrd="0" destOrd="0" presId="urn:microsoft.com/office/officeart/2005/8/layout/hProcess9"/>
    <dgm:cxn modelId="{DF889634-7E7D-49B9-9AB2-107F06CCD59E}" type="presParOf" srcId="{53119489-6140-4DD9-ABB8-0D3012AC3792}" destId="{7BA02221-FAE3-47E8-910A-D3D642C0BC9F}" srcOrd="1" destOrd="0" presId="urn:microsoft.com/office/officeart/2005/8/layout/hProcess9"/>
    <dgm:cxn modelId="{0FB077A2-E367-4A83-9DB2-DCFBF5B3B509}" type="presParOf" srcId="{53119489-6140-4DD9-ABB8-0D3012AC3792}" destId="{4A4363F7-06E0-4FF3-B82B-71D8E56C3E2A}" srcOrd="2" destOrd="0" presId="urn:microsoft.com/office/officeart/2005/8/layout/hProcess9"/>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9F6A35-2CAE-47E4-82B8-3E4E43771EF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A315F48B-017D-4CAB-B053-765ECE641E29}">
      <dgm:prSet phldrT="[Text]" custT="1"/>
      <dgm:spPr>
        <a:solidFill>
          <a:srgbClr val="1A4266"/>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Ideas</a:t>
          </a:r>
          <a:endParaRPr lang="en-IN" sz="1800" dirty="0"/>
        </a:p>
      </dgm:t>
    </dgm:pt>
    <dgm:pt modelId="{59BAD15D-BFF2-4DEB-891C-7F264293110F}" type="parTrans" cxnId="{627CC366-2968-41AB-9944-B693EE39A9C4}">
      <dgm:prSet/>
      <dgm:spPr/>
      <dgm:t>
        <a:bodyPr/>
        <a:lstStyle/>
        <a:p>
          <a:endParaRPr lang="en-IN" sz="1600"/>
        </a:p>
      </dgm:t>
    </dgm:pt>
    <dgm:pt modelId="{92265472-E40A-4523-B1D5-FC5639B8EB04}" type="sibTrans" cxnId="{627CC366-2968-41AB-9944-B693EE39A9C4}">
      <dgm:prSet custT="1"/>
      <dgm:spPr>
        <a:effectLst>
          <a:outerShdw blurRad="50800" dist="101600" dir="3180000" sx="109000" sy="109000" algn="ctr" rotWithShape="0">
            <a:srgbClr val="000000">
              <a:alpha val="43137"/>
            </a:srgbClr>
          </a:outerShdw>
        </a:effectLst>
      </dgm:spPr>
      <dgm:t>
        <a:bodyPr/>
        <a:lstStyle/>
        <a:p>
          <a:endParaRPr lang="en-IN" sz="1600"/>
        </a:p>
      </dgm:t>
    </dgm:pt>
    <dgm:pt modelId="{3126C414-F966-473B-A15E-D65E98126D7E}">
      <dgm:prSet phldrT="[Text]" custT="1"/>
      <dgm:spPr>
        <a:solidFill>
          <a:schemeClr val="accent1">
            <a:lumMod val="50000"/>
          </a:schemeClr>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Build</a:t>
          </a:r>
          <a:endParaRPr lang="en-IN" sz="1800" dirty="0"/>
        </a:p>
      </dgm:t>
    </dgm:pt>
    <dgm:pt modelId="{767D744F-FD56-4005-8CBB-79347DC92AB3}" type="parTrans" cxnId="{95B7B209-16C2-49C0-95ED-4DB5BE721B02}">
      <dgm:prSet/>
      <dgm:spPr/>
      <dgm:t>
        <a:bodyPr/>
        <a:lstStyle/>
        <a:p>
          <a:endParaRPr lang="en-IN" sz="1600"/>
        </a:p>
      </dgm:t>
    </dgm:pt>
    <dgm:pt modelId="{3477DF92-C12F-4084-AA6C-0E94252B2BDD}" type="sibTrans" cxnId="{95B7B209-16C2-49C0-95ED-4DB5BE721B02}">
      <dgm:prSet custT="1"/>
      <dgm:spPr>
        <a:effectLst>
          <a:outerShdw blurRad="50800" dist="101600" dir="3180000" sx="109000" sy="109000" algn="ctr" rotWithShape="0">
            <a:srgbClr val="000000">
              <a:alpha val="43137"/>
            </a:srgbClr>
          </a:outerShdw>
        </a:effectLst>
      </dgm:spPr>
      <dgm:t>
        <a:bodyPr/>
        <a:lstStyle/>
        <a:p>
          <a:endParaRPr lang="en-IN" sz="1600"/>
        </a:p>
      </dgm:t>
    </dgm:pt>
    <dgm:pt modelId="{67E5403D-DF12-44F2-B4BE-75AD6158B014}">
      <dgm:prSet phldrT="[Text]" custT="1"/>
      <dgm:spPr>
        <a:solidFill>
          <a:schemeClr val="accent5">
            <a:lumMod val="75000"/>
          </a:schemeClr>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Product</a:t>
          </a:r>
          <a:endParaRPr lang="en-IN" sz="1800" dirty="0"/>
        </a:p>
      </dgm:t>
    </dgm:pt>
    <dgm:pt modelId="{07139F84-EA11-443B-B9D7-EA254CC79FC5}" type="parTrans" cxnId="{C06C7C10-3CF9-4ED6-87A9-25D48A3399AC}">
      <dgm:prSet/>
      <dgm:spPr/>
      <dgm:t>
        <a:bodyPr/>
        <a:lstStyle/>
        <a:p>
          <a:endParaRPr lang="en-IN" sz="1600"/>
        </a:p>
      </dgm:t>
    </dgm:pt>
    <dgm:pt modelId="{B2AD3F04-0963-48C9-B92F-F4C87D4858D3}" type="sibTrans" cxnId="{C06C7C10-3CF9-4ED6-87A9-25D48A3399AC}">
      <dgm:prSet custT="1"/>
      <dgm:spPr>
        <a:effectLst>
          <a:outerShdw blurRad="50800" dist="101600" dir="3180000" sx="109000" sy="109000" algn="ctr" rotWithShape="0">
            <a:srgbClr val="000000">
              <a:alpha val="43137"/>
            </a:srgbClr>
          </a:outerShdw>
        </a:effectLst>
      </dgm:spPr>
      <dgm:t>
        <a:bodyPr/>
        <a:lstStyle/>
        <a:p>
          <a:endParaRPr lang="en-IN" sz="1600"/>
        </a:p>
      </dgm:t>
    </dgm:pt>
    <dgm:pt modelId="{26AC5D71-FF1A-40A7-8DE5-132535FF0705}">
      <dgm:prSet phldrT="[Text]" custT="1"/>
      <dgm:spPr>
        <a:solidFill>
          <a:srgbClr val="0070C0"/>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Measure</a:t>
          </a:r>
          <a:endParaRPr lang="en-IN" sz="1800" dirty="0"/>
        </a:p>
      </dgm:t>
    </dgm:pt>
    <dgm:pt modelId="{1C475419-376D-40C4-B8FB-C90C5483F9DC}" type="parTrans" cxnId="{4E5C9936-935C-4306-B746-E4EC4804A479}">
      <dgm:prSet/>
      <dgm:spPr/>
      <dgm:t>
        <a:bodyPr/>
        <a:lstStyle/>
        <a:p>
          <a:endParaRPr lang="en-IN" sz="1600"/>
        </a:p>
      </dgm:t>
    </dgm:pt>
    <dgm:pt modelId="{9650DC27-BA2A-4117-8D91-B238FFAB39B3}" type="sibTrans" cxnId="{4E5C9936-935C-4306-B746-E4EC4804A479}">
      <dgm:prSet custT="1"/>
      <dgm:spPr>
        <a:effectLst>
          <a:outerShdw blurRad="50800" dist="101600" dir="3180000" sx="109000" sy="109000" algn="ctr" rotWithShape="0">
            <a:srgbClr val="000000">
              <a:alpha val="43137"/>
            </a:srgbClr>
          </a:outerShdw>
        </a:effectLst>
      </dgm:spPr>
      <dgm:t>
        <a:bodyPr/>
        <a:lstStyle/>
        <a:p>
          <a:endParaRPr lang="en-IN" sz="1600"/>
        </a:p>
      </dgm:t>
    </dgm:pt>
    <dgm:pt modelId="{964F3D4C-1D9D-4270-B4F0-BAEC9CEFD9BA}">
      <dgm:prSet phldrT="[Text]" custT="1"/>
      <dgm:spPr>
        <a:solidFill>
          <a:srgbClr val="0090C5"/>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Data</a:t>
          </a:r>
          <a:endParaRPr lang="en-IN" sz="1800" dirty="0"/>
        </a:p>
      </dgm:t>
    </dgm:pt>
    <dgm:pt modelId="{CCEA103F-7BE0-4C60-8F6D-B641B5A80AA7}" type="parTrans" cxnId="{7ACE69A1-91B7-4C66-85E5-4CB578961C57}">
      <dgm:prSet/>
      <dgm:spPr/>
      <dgm:t>
        <a:bodyPr/>
        <a:lstStyle/>
        <a:p>
          <a:endParaRPr lang="en-IN" sz="1600"/>
        </a:p>
      </dgm:t>
    </dgm:pt>
    <dgm:pt modelId="{6145BE44-47BE-447A-BCFB-E1DF34B2A25B}" type="sibTrans" cxnId="{7ACE69A1-91B7-4C66-85E5-4CB578961C57}">
      <dgm:prSet custT="1"/>
      <dgm:spPr>
        <a:effectLst>
          <a:outerShdw blurRad="50800" dist="101600" dir="3180000" sx="109000" sy="109000" algn="ctr" rotWithShape="0">
            <a:srgbClr val="000000">
              <a:alpha val="43137"/>
            </a:srgbClr>
          </a:outerShdw>
        </a:effectLst>
      </dgm:spPr>
      <dgm:t>
        <a:bodyPr/>
        <a:lstStyle/>
        <a:p>
          <a:endParaRPr lang="en-IN" sz="1600"/>
        </a:p>
      </dgm:t>
    </dgm:pt>
    <dgm:pt modelId="{ACA303B7-85E3-441F-991D-789314AED8FA}">
      <dgm:prSet phldrT="[Text]" custT="1"/>
      <dgm:spPr>
        <a:solidFill>
          <a:srgbClr val="00B0F0"/>
        </a:solidFill>
        <a:ln>
          <a:noFill/>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800" dirty="0"/>
            <a:t>Learn</a:t>
          </a:r>
          <a:endParaRPr lang="en-IN" sz="1800" dirty="0"/>
        </a:p>
      </dgm:t>
    </dgm:pt>
    <dgm:pt modelId="{F48CB591-479B-4D22-A1E3-3444A5114103}" type="parTrans" cxnId="{F9DDF147-6464-4BE4-8914-D910D1ADD7AB}">
      <dgm:prSet/>
      <dgm:spPr/>
      <dgm:t>
        <a:bodyPr/>
        <a:lstStyle/>
        <a:p>
          <a:endParaRPr lang="en-IN" sz="1600"/>
        </a:p>
      </dgm:t>
    </dgm:pt>
    <dgm:pt modelId="{BCBEFA60-E646-4A2A-B97C-241497B14026}" type="sibTrans" cxnId="{F9DDF147-6464-4BE4-8914-D910D1ADD7AB}">
      <dgm:prSet custT="1"/>
      <dgm:spPr>
        <a:effectLst>
          <a:outerShdw blurRad="50800" dist="101600" dir="3180000" sx="109000" sy="109000" algn="ctr" rotWithShape="0">
            <a:srgbClr val="000000">
              <a:alpha val="43137"/>
            </a:srgbClr>
          </a:outerShdw>
        </a:effectLst>
      </dgm:spPr>
      <dgm:t>
        <a:bodyPr/>
        <a:lstStyle/>
        <a:p>
          <a:endParaRPr lang="en-IN" sz="1600"/>
        </a:p>
      </dgm:t>
    </dgm:pt>
    <dgm:pt modelId="{C5075361-68AC-421A-8D90-39DB0BD37110}" type="pres">
      <dgm:prSet presAssocID="{949F6A35-2CAE-47E4-82B8-3E4E43771EF0}" presName="cycle" presStyleCnt="0">
        <dgm:presLayoutVars>
          <dgm:dir/>
          <dgm:resizeHandles val="exact"/>
        </dgm:presLayoutVars>
      </dgm:prSet>
      <dgm:spPr/>
      <dgm:t>
        <a:bodyPr/>
        <a:lstStyle/>
        <a:p>
          <a:endParaRPr lang="en-US"/>
        </a:p>
      </dgm:t>
    </dgm:pt>
    <dgm:pt modelId="{CF71EBD7-0404-4921-8288-5419F4654F42}" type="pres">
      <dgm:prSet presAssocID="{A315F48B-017D-4CAB-B053-765ECE641E29}" presName="node" presStyleLbl="node1" presStyleIdx="0" presStyleCnt="6" custRadScaleRad="100027" custRadScaleInc="-4435">
        <dgm:presLayoutVars>
          <dgm:bulletEnabled val="1"/>
        </dgm:presLayoutVars>
      </dgm:prSet>
      <dgm:spPr/>
      <dgm:t>
        <a:bodyPr/>
        <a:lstStyle/>
        <a:p>
          <a:endParaRPr lang="en-US"/>
        </a:p>
      </dgm:t>
    </dgm:pt>
    <dgm:pt modelId="{76424302-6BAF-49FE-92FD-371DC38E60DD}" type="pres">
      <dgm:prSet presAssocID="{92265472-E40A-4523-B1D5-FC5639B8EB04}" presName="sibTrans" presStyleLbl="sibTrans2D1" presStyleIdx="0" presStyleCnt="6"/>
      <dgm:spPr/>
      <dgm:t>
        <a:bodyPr/>
        <a:lstStyle/>
        <a:p>
          <a:endParaRPr lang="en-US"/>
        </a:p>
      </dgm:t>
    </dgm:pt>
    <dgm:pt modelId="{CAF237BB-99CA-4384-8329-A8D46E7C4D40}" type="pres">
      <dgm:prSet presAssocID="{92265472-E40A-4523-B1D5-FC5639B8EB04}" presName="connectorText" presStyleLbl="sibTrans2D1" presStyleIdx="0" presStyleCnt="6"/>
      <dgm:spPr/>
      <dgm:t>
        <a:bodyPr/>
        <a:lstStyle/>
        <a:p>
          <a:endParaRPr lang="en-US"/>
        </a:p>
      </dgm:t>
    </dgm:pt>
    <dgm:pt modelId="{26870351-C14A-46F0-88E4-42E72E136284}" type="pres">
      <dgm:prSet presAssocID="{3126C414-F966-473B-A15E-D65E98126D7E}" presName="node" presStyleLbl="node1" presStyleIdx="1" presStyleCnt="6" custRadScaleRad="97996" custRadScaleInc="-2263">
        <dgm:presLayoutVars>
          <dgm:bulletEnabled val="1"/>
        </dgm:presLayoutVars>
      </dgm:prSet>
      <dgm:spPr/>
      <dgm:t>
        <a:bodyPr/>
        <a:lstStyle/>
        <a:p>
          <a:endParaRPr lang="en-US"/>
        </a:p>
      </dgm:t>
    </dgm:pt>
    <dgm:pt modelId="{766EB0D2-0C66-4A8D-81D3-FCF38AED9800}" type="pres">
      <dgm:prSet presAssocID="{3477DF92-C12F-4084-AA6C-0E94252B2BDD}" presName="sibTrans" presStyleLbl="sibTrans2D1" presStyleIdx="1" presStyleCnt="6"/>
      <dgm:spPr/>
      <dgm:t>
        <a:bodyPr/>
        <a:lstStyle/>
        <a:p>
          <a:endParaRPr lang="en-US"/>
        </a:p>
      </dgm:t>
    </dgm:pt>
    <dgm:pt modelId="{FEF06AA3-5D16-4A02-A8FF-59AE96BF3B81}" type="pres">
      <dgm:prSet presAssocID="{3477DF92-C12F-4084-AA6C-0E94252B2BDD}" presName="connectorText" presStyleLbl="sibTrans2D1" presStyleIdx="1" presStyleCnt="6"/>
      <dgm:spPr/>
      <dgm:t>
        <a:bodyPr/>
        <a:lstStyle/>
        <a:p>
          <a:endParaRPr lang="en-US"/>
        </a:p>
      </dgm:t>
    </dgm:pt>
    <dgm:pt modelId="{C617273F-F320-4E98-9479-4155B483BCE4}" type="pres">
      <dgm:prSet presAssocID="{67E5403D-DF12-44F2-B4BE-75AD6158B014}" presName="node" presStyleLbl="node1" presStyleIdx="2" presStyleCnt="6" custRadScaleRad="97996" custRadScaleInc="2263">
        <dgm:presLayoutVars>
          <dgm:bulletEnabled val="1"/>
        </dgm:presLayoutVars>
      </dgm:prSet>
      <dgm:spPr/>
      <dgm:t>
        <a:bodyPr/>
        <a:lstStyle/>
        <a:p>
          <a:endParaRPr lang="en-US"/>
        </a:p>
      </dgm:t>
    </dgm:pt>
    <dgm:pt modelId="{EF767877-BE1E-4ED4-B77D-DBEB2C484D42}" type="pres">
      <dgm:prSet presAssocID="{B2AD3F04-0963-48C9-B92F-F4C87D4858D3}" presName="sibTrans" presStyleLbl="sibTrans2D1" presStyleIdx="2" presStyleCnt="6"/>
      <dgm:spPr/>
      <dgm:t>
        <a:bodyPr/>
        <a:lstStyle/>
        <a:p>
          <a:endParaRPr lang="en-US"/>
        </a:p>
      </dgm:t>
    </dgm:pt>
    <dgm:pt modelId="{7147611D-5C7A-4B1B-B63B-05037B4DBCBD}" type="pres">
      <dgm:prSet presAssocID="{B2AD3F04-0963-48C9-B92F-F4C87D4858D3}" presName="connectorText" presStyleLbl="sibTrans2D1" presStyleIdx="2" presStyleCnt="6"/>
      <dgm:spPr/>
      <dgm:t>
        <a:bodyPr/>
        <a:lstStyle/>
        <a:p>
          <a:endParaRPr lang="en-US"/>
        </a:p>
      </dgm:t>
    </dgm:pt>
    <dgm:pt modelId="{A94779D1-453E-4295-9663-19D1AEADBA0C}" type="pres">
      <dgm:prSet presAssocID="{26AC5D71-FF1A-40A7-8DE5-132535FF0705}" presName="node" presStyleLbl="node1" presStyleIdx="3" presStyleCnt="6" custScaleX="111747" custScaleY="111747">
        <dgm:presLayoutVars>
          <dgm:bulletEnabled val="1"/>
        </dgm:presLayoutVars>
      </dgm:prSet>
      <dgm:spPr/>
      <dgm:t>
        <a:bodyPr/>
        <a:lstStyle/>
        <a:p>
          <a:endParaRPr lang="en-US"/>
        </a:p>
      </dgm:t>
    </dgm:pt>
    <dgm:pt modelId="{0B5C5FD4-43FD-470D-9FB5-69F35E93BAAC}" type="pres">
      <dgm:prSet presAssocID="{9650DC27-BA2A-4117-8D91-B238FFAB39B3}" presName="sibTrans" presStyleLbl="sibTrans2D1" presStyleIdx="3" presStyleCnt="6"/>
      <dgm:spPr/>
      <dgm:t>
        <a:bodyPr/>
        <a:lstStyle/>
        <a:p>
          <a:endParaRPr lang="en-US"/>
        </a:p>
      </dgm:t>
    </dgm:pt>
    <dgm:pt modelId="{DF7DBCC7-8AF0-49AB-89CD-646918D0061D}" type="pres">
      <dgm:prSet presAssocID="{9650DC27-BA2A-4117-8D91-B238FFAB39B3}" presName="connectorText" presStyleLbl="sibTrans2D1" presStyleIdx="3" presStyleCnt="6"/>
      <dgm:spPr/>
      <dgm:t>
        <a:bodyPr/>
        <a:lstStyle/>
        <a:p>
          <a:endParaRPr lang="en-US"/>
        </a:p>
      </dgm:t>
    </dgm:pt>
    <dgm:pt modelId="{171876B0-38E8-4A9D-A070-9B7632FF9FAD}" type="pres">
      <dgm:prSet presAssocID="{964F3D4C-1D9D-4270-B4F0-BAEC9CEFD9BA}" presName="node" presStyleLbl="node1" presStyleIdx="4" presStyleCnt="6">
        <dgm:presLayoutVars>
          <dgm:bulletEnabled val="1"/>
        </dgm:presLayoutVars>
      </dgm:prSet>
      <dgm:spPr/>
      <dgm:t>
        <a:bodyPr/>
        <a:lstStyle/>
        <a:p>
          <a:endParaRPr lang="en-US"/>
        </a:p>
      </dgm:t>
    </dgm:pt>
    <dgm:pt modelId="{AAABC1C5-6AE5-4B50-95F2-4C63C9C2FB2E}" type="pres">
      <dgm:prSet presAssocID="{6145BE44-47BE-447A-BCFB-E1DF34B2A25B}" presName="sibTrans" presStyleLbl="sibTrans2D1" presStyleIdx="4" presStyleCnt="6"/>
      <dgm:spPr/>
      <dgm:t>
        <a:bodyPr/>
        <a:lstStyle/>
        <a:p>
          <a:endParaRPr lang="en-US"/>
        </a:p>
      </dgm:t>
    </dgm:pt>
    <dgm:pt modelId="{FC7F09C6-5883-49F2-8A46-C73E99E8CF17}" type="pres">
      <dgm:prSet presAssocID="{6145BE44-47BE-447A-BCFB-E1DF34B2A25B}" presName="connectorText" presStyleLbl="sibTrans2D1" presStyleIdx="4" presStyleCnt="6"/>
      <dgm:spPr/>
      <dgm:t>
        <a:bodyPr/>
        <a:lstStyle/>
        <a:p>
          <a:endParaRPr lang="en-US"/>
        </a:p>
      </dgm:t>
    </dgm:pt>
    <dgm:pt modelId="{42CBAA29-B138-4DE6-BB03-14DECBE52E49}" type="pres">
      <dgm:prSet presAssocID="{ACA303B7-85E3-441F-991D-789314AED8FA}" presName="node" presStyleLbl="node1" presStyleIdx="5" presStyleCnt="6" custRadScaleRad="102018" custRadScaleInc="-2174">
        <dgm:presLayoutVars>
          <dgm:bulletEnabled val="1"/>
        </dgm:presLayoutVars>
      </dgm:prSet>
      <dgm:spPr/>
      <dgm:t>
        <a:bodyPr/>
        <a:lstStyle/>
        <a:p>
          <a:endParaRPr lang="en-US"/>
        </a:p>
      </dgm:t>
    </dgm:pt>
    <dgm:pt modelId="{CB4FB4BD-28C9-4567-B72B-2094B7058F08}" type="pres">
      <dgm:prSet presAssocID="{BCBEFA60-E646-4A2A-B97C-241497B14026}" presName="sibTrans" presStyleLbl="sibTrans2D1" presStyleIdx="5" presStyleCnt="6"/>
      <dgm:spPr/>
      <dgm:t>
        <a:bodyPr/>
        <a:lstStyle/>
        <a:p>
          <a:endParaRPr lang="en-US"/>
        </a:p>
      </dgm:t>
    </dgm:pt>
    <dgm:pt modelId="{0687D754-ADAA-4D0E-9F72-54AD4739978A}" type="pres">
      <dgm:prSet presAssocID="{BCBEFA60-E646-4A2A-B97C-241497B14026}" presName="connectorText" presStyleLbl="sibTrans2D1" presStyleIdx="5" presStyleCnt="6"/>
      <dgm:spPr/>
      <dgm:t>
        <a:bodyPr/>
        <a:lstStyle/>
        <a:p>
          <a:endParaRPr lang="en-US"/>
        </a:p>
      </dgm:t>
    </dgm:pt>
  </dgm:ptLst>
  <dgm:cxnLst>
    <dgm:cxn modelId="{4E5C9936-935C-4306-B746-E4EC4804A479}" srcId="{949F6A35-2CAE-47E4-82B8-3E4E43771EF0}" destId="{26AC5D71-FF1A-40A7-8DE5-132535FF0705}" srcOrd="3" destOrd="0" parTransId="{1C475419-376D-40C4-B8FB-C90C5483F9DC}" sibTransId="{9650DC27-BA2A-4117-8D91-B238FFAB39B3}"/>
    <dgm:cxn modelId="{337CE687-CD7C-4491-BA64-C0D65B84432E}" type="presOf" srcId="{67E5403D-DF12-44F2-B4BE-75AD6158B014}" destId="{C617273F-F320-4E98-9479-4155B483BCE4}" srcOrd="0" destOrd="0" presId="urn:microsoft.com/office/officeart/2005/8/layout/cycle2"/>
    <dgm:cxn modelId="{8FAABE94-7279-4633-9D1B-4E537138D30E}" type="presOf" srcId="{A315F48B-017D-4CAB-B053-765ECE641E29}" destId="{CF71EBD7-0404-4921-8288-5419F4654F42}" srcOrd="0" destOrd="0" presId="urn:microsoft.com/office/officeart/2005/8/layout/cycle2"/>
    <dgm:cxn modelId="{3779D553-EFAB-43AA-8583-C912DB1A7958}" type="presOf" srcId="{3126C414-F966-473B-A15E-D65E98126D7E}" destId="{26870351-C14A-46F0-88E4-42E72E136284}" srcOrd="0" destOrd="0" presId="urn:microsoft.com/office/officeart/2005/8/layout/cycle2"/>
    <dgm:cxn modelId="{D556D999-0A1D-4831-896E-C249F5982E37}" type="presOf" srcId="{92265472-E40A-4523-B1D5-FC5639B8EB04}" destId="{76424302-6BAF-49FE-92FD-371DC38E60DD}" srcOrd="0" destOrd="0" presId="urn:microsoft.com/office/officeart/2005/8/layout/cycle2"/>
    <dgm:cxn modelId="{7ACE69A1-91B7-4C66-85E5-4CB578961C57}" srcId="{949F6A35-2CAE-47E4-82B8-3E4E43771EF0}" destId="{964F3D4C-1D9D-4270-B4F0-BAEC9CEFD9BA}" srcOrd="4" destOrd="0" parTransId="{CCEA103F-7BE0-4C60-8F6D-B641B5A80AA7}" sibTransId="{6145BE44-47BE-447A-BCFB-E1DF34B2A25B}"/>
    <dgm:cxn modelId="{3D909D11-E420-42D9-B3FF-72A655B488BD}" type="presOf" srcId="{3477DF92-C12F-4084-AA6C-0E94252B2BDD}" destId="{FEF06AA3-5D16-4A02-A8FF-59AE96BF3B81}" srcOrd="1" destOrd="0" presId="urn:microsoft.com/office/officeart/2005/8/layout/cycle2"/>
    <dgm:cxn modelId="{2CFA2517-F62C-4743-A582-C6E5F94E1307}" type="presOf" srcId="{6145BE44-47BE-447A-BCFB-E1DF34B2A25B}" destId="{AAABC1C5-6AE5-4B50-95F2-4C63C9C2FB2E}" srcOrd="0" destOrd="0" presId="urn:microsoft.com/office/officeart/2005/8/layout/cycle2"/>
    <dgm:cxn modelId="{63E7D103-8E90-4208-95CA-A74E110E46E2}" type="presOf" srcId="{26AC5D71-FF1A-40A7-8DE5-132535FF0705}" destId="{A94779D1-453E-4295-9663-19D1AEADBA0C}" srcOrd="0" destOrd="0" presId="urn:microsoft.com/office/officeart/2005/8/layout/cycle2"/>
    <dgm:cxn modelId="{D6751582-C369-4050-ABE2-B9AE440B2E07}" type="presOf" srcId="{B2AD3F04-0963-48C9-B92F-F4C87D4858D3}" destId="{7147611D-5C7A-4B1B-B63B-05037B4DBCBD}" srcOrd="1" destOrd="0" presId="urn:microsoft.com/office/officeart/2005/8/layout/cycle2"/>
    <dgm:cxn modelId="{95B7B209-16C2-49C0-95ED-4DB5BE721B02}" srcId="{949F6A35-2CAE-47E4-82B8-3E4E43771EF0}" destId="{3126C414-F966-473B-A15E-D65E98126D7E}" srcOrd="1" destOrd="0" parTransId="{767D744F-FD56-4005-8CBB-79347DC92AB3}" sibTransId="{3477DF92-C12F-4084-AA6C-0E94252B2BDD}"/>
    <dgm:cxn modelId="{F32781E4-C39F-461D-9D03-48EABC05A266}" type="presOf" srcId="{BCBEFA60-E646-4A2A-B97C-241497B14026}" destId="{CB4FB4BD-28C9-4567-B72B-2094B7058F08}" srcOrd="0" destOrd="0" presId="urn:microsoft.com/office/officeart/2005/8/layout/cycle2"/>
    <dgm:cxn modelId="{086F6F03-09C7-47D3-8352-0EEBEFEB936A}" type="presOf" srcId="{B2AD3F04-0963-48C9-B92F-F4C87D4858D3}" destId="{EF767877-BE1E-4ED4-B77D-DBEB2C484D42}" srcOrd="0" destOrd="0" presId="urn:microsoft.com/office/officeart/2005/8/layout/cycle2"/>
    <dgm:cxn modelId="{CA7ACE7B-5E74-4106-9D8E-8A4615AD8FE8}" type="presOf" srcId="{964F3D4C-1D9D-4270-B4F0-BAEC9CEFD9BA}" destId="{171876B0-38E8-4A9D-A070-9B7632FF9FAD}" srcOrd="0" destOrd="0" presId="urn:microsoft.com/office/officeart/2005/8/layout/cycle2"/>
    <dgm:cxn modelId="{31C77FEE-BDD3-4AB2-B3D1-D9D602A7C4C4}" type="presOf" srcId="{BCBEFA60-E646-4A2A-B97C-241497B14026}" destId="{0687D754-ADAA-4D0E-9F72-54AD4739978A}" srcOrd="1" destOrd="0" presId="urn:microsoft.com/office/officeart/2005/8/layout/cycle2"/>
    <dgm:cxn modelId="{F9DDF147-6464-4BE4-8914-D910D1ADD7AB}" srcId="{949F6A35-2CAE-47E4-82B8-3E4E43771EF0}" destId="{ACA303B7-85E3-441F-991D-789314AED8FA}" srcOrd="5" destOrd="0" parTransId="{F48CB591-479B-4D22-A1E3-3444A5114103}" sibTransId="{BCBEFA60-E646-4A2A-B97C-241497B14026}"/>
    <dgm:cxn modelId="{A6ED849A-C760-42A9-BE85-548ADEC56370}" type="presOf" srcId="{3477DF92-C12F-4084-AA6C-0E94252B2BDD}" destId="{766EB0D2-0C66-4A8D-81D3-FCF38AED9800}" srcOrd="0" destOrd="0" presId="urn:microsoft.com/office/officeart/2005/8/layout/cycle2"/>
    <dgm:cxn modelId="{C06C7C10-3CF9-4ED6-87A9-25D48A3399AC}" srcId="{949F6A35-2CAE-47E4-82B8-3E4E43771EF0}" destId="{67E5403D-DF12-44F2-B4BE-75AD6158B014}" srcOrd="2" destOrd="0" parTransId="{07139F84-EA11-443B-B9D7-EA254CC79FC5}" sibTransId="{B2AD3F04-0963-48C9-B92F-F4C87D4858D3}"/>
    <dgm:cxn modelId="{33CC63F8-C1EE-458D-B422-2173A9ECED84}" type="presOf" srcId="{92265472-E40A-4523-B1D5-FC5639B8EB04}" destId="{CAF237BB-99CA-4384-8329-A8D46E7C4D40}" srcOrd="1" destOrd="0" presId="urn:microsoft.com/office/officeart/2005/8/layout/cycle2"/>
    <dgm:cxn modelId="{4854756C-BC4B-4540-9212-2694A9F6AD23}" type="presOf" srcId="{9650DC27-BA2A-4117-8D91-B238FFAB39B3}" destId="{DF7DBCC7-8AF0-49AB-89CD-646918D0061D}" srcOrd="1" destOrd="0" presId="urn:microsoft.com/office/officeart/2005/8/layout/cycle2"/>
    <dgm:cxn modelId="{16CF3A8A-C685-443C-9C89-5D38EDB9F314}" type="presOf" srcId="{ACA303B7-85E3-441F-991D-789314AED8FA}" destId="{42CBAA29-B138-4DE6-BB03-14DECBE52E49}" srcOrd="0" destOrd="0" presId="urn:microsoft.com/office/officeart/2005/8/layout/cycle2"/>
    <dgm:cxn modelId="{48E4C42F-FDBF-47FA-BA1B-C6A590261BCF}" type="presOf" srcId="{949F6A35-2CAE-47E4-82B8-3E4E43771EF0}" destId="{C5075361-68AC-421A-8D90-39DB0BD37110}" srcOrd="0" destOrd="0" presId="urn:microsoft.com/office/officeart/2005/8/layout/cycle2"/>
    <dgm:cxn modelId="{627CC366-2968-41AB-9944-B693EE39A9C4}" srcId="{949F6A35-2CAE-47E4-82B8-3E4E43771EF0}" destId="{A315F48B-017D-4CAB-B053-765ECE641E29}" srcOrd="0" destOrd="0" parTransId="{59BAD15D-BFF2-4DEB-891C-7F264293110F}" sibTransId="{92265472-E40A-4523-B1D5-FC5639B8EB04}"/>
    <dgm:cxn modelId="{4DD67BFB-6B7E-49D6-B203-50F59EDA9C81}" type="presOf" srcId="{6145BE44-47BE-447A-BCFB-E1DF34B2A25B}" destId="{FC7F09C6-5883-49F2-8A46-C73E99E8CF17}" srcOrd="1" destOrd="0" presId="urn:microsoft.com/office/officeart/2005/8/layout/cycle2"/>
    <dgm:cxn modelId="{BB24D2B2-826D-4759-9EFB-4B49432C7096}" type="presOf" srcId="{9650DC27-BA2A-4117-8D91-B238FFAB39B3}" destId="{0B5C5FD4-43FD-470D-9FB5-69F35E93BAAC}" srcOrd="0" destOrd="0" presId="urn:microsoft.com/office/officeart/2005/8/layout/cycle2"/>
    <dgm:cxn modelId="{D4269D40-B6EE-4471-B1D0-C8401B985E0B}" type="presParOf" srcId="{C5075361-68AC-421A-8D90-39DB0BD37110}" destId="{CF71EBD7-0404-4921-8288-5419F4654F42}" srcOrd="0" destOrd="0" presId="urn:microsoft.com/office/officeart/2005/8/layout/cycle2"/>
    <dgm:cxn modelId="{BEB0CC72-983C-4917-85AA-9116E2CD4339}" type="presParOf" srcId="{C5075361-68AC-421A-8D90-39DB0BD37110}" destId="{76424302-6BAF-49FE-92FD-371DC38E60DD}" srcOrd="1" destOrd="0" presId="urn:microsoft.com/office/officeart/2005/8/layout/cycle2"/>
    <dgm:cxn modelId="{23E4A8D2-6DD0-4F39-B0D0-1D4A695530AC}" type="presParOf" srcId="{76424302-6BAF-49FE-92FD-371DC38E60DD}" destId="{CAF237BB-99CA-4384-8329-A8D46E7C4D40}" srcOrd="0" destOrd="0" presId="urn:microsoft.com/office/officeart/2005/8/layout/cycle2"/>
    <dgm:cxn modelId="{BACF4001-45B1-4717-BF66-09051CE31866}" type="presParOf" srcId="{C5075361-68AC-421A-8D90-39DB0BD37110}" destId="{26870351-C14A-46F0-88E4-42E72E136284}" srcOrd="2" destOrd="0" presId="urn:microsoft.com/office/officeart/2005/8/layout/cycle2"/>
    <dgm:cxn modelId="{9833119B-F7FB-4C48-B4E6-BF409302F555}" type="presParOf" srcId="{C5075361-68AC-421A-8D90-39DB0BD37110}" destId="{766EB0D2-0C66-4A8D-81D3-FCF38AED9800}" srcOrd="3" destOrd="0" presId="urn:microsoft.com/office/officeart/2005/8/layout/cycle2"/>
    <dgm:cxn modelId="{51260053-8020-4CCF-8D5C-8608D8EF0520}" type="presParOf" srcId="{766EB0D2-0C66-4A8D-81D3-FCF38AED9800}" destId="{FEF06AA3-5D16-4A02-A8FF-59AE96BF3B81}" srcOrd="0" destOrd="0" presId="urn:microsoft.com/office/officeart/2005/8/layout/cycle2"/>
    <dgm:cxn modelId="{DB9FC358-BAE5-4AA7-A502-30B1385D6400}" type="presParOf" srcId="{C5075361-68AC-421A-8D90-39DB0BD37110}" destId="{C617273F-F320-4E98-9479-4155B483BCE4}" srcOrd="4" destOrd="0" presId="urn:microsoft.com/office/officeart/2005/8/layout/cycle2"/>
    <dgm:cxn modelId="{F77C0080-DB5B-4FB9-A5D3-527A48D29127}" type="presParOf" srcId="{C5075361-68AC-421A-8D90-39DB0BD37110}" destId="{EF767877-BE1E-4ED4-B77D-DBEB2C484D42}" srcOrd="5" destOrd="0" presId="urn:microsoft.com/office/officeart/2005/8/layout/cycle2"/>
    <dgm:cxn modelId="{75DD9E48-029B-42BB-8C9E-E8B918ED61AD}" type="presParOf" srcId="{EF767877-BE1E-4ED4-B77D-DBEB2C484D42}" destId="{7147611D-5C7A-4B1B-B63B-05037B4DBCBD}" srcOrd="0" destOrd="0" presId="urn:microsoft.com/office/officeart/2005/8/layout/cycle2"/>
    <dgm:cxn modelId="{920EA726-9B19-4D70-9D20-9B89B9832328}" type="presParOf" srcId="{C5075361-68AC-421A-8D90-39DB0BD37110}" destId="{A94779D1-453E-4295-9663-19D1AEADBA0C}" srcOrd="6" destOrd="0" presId="urn:microsoft.com/office/officeart/2005/8/layout/cycle2"/>
    <dgm:cxn modelId="{1D06D13B-96F1-4C13-B171-8EDC146CDB81}" type="presParOf" srcId="{C5075361-68AC-421A-8D90-39DB0BD37110}" destId="{0B5C5FD4-43FD-470D-9FB5-69F35E93BAAC}" srcOrd="7" destOrd="0" presId="urn:microsoft.com/office/officeart/2005/8/layout/cycle2"/>
    <dgm:cxn modelId="{F7A8F40F-37E8-4A9B-9C7B-92B9D9664129}" type="presParOf" srcId="{0B5C5FD4-43FD-470D-9FB5-69F35E93BAAC}" destId="{DF7DBCC7-8AF0-49AB-89CD-646918D0061D}" srcOrd="0" destOrd="0" presId="urn:microsoft.com/office/officeart/2005/8/layout/cycle2"/>
    <dgm:cxn modelId="{CC87B6B2-20ED-41BF-A980-ED7D61BDF6AD}" type="presParOf" srcId="{C5075361-68AC-421A-8D90-39DB0BD37110}" destId="{171876B0-38E8-4A9D-A070-9B7632FF9FAD}" srcOrd="8" destOrd="0" presId="urn:microsoft.com/office/officeart/2005/8/layout/cycle2"/>
    <dgm:cxn modelId="{58F091CD-780B-43FA-8776-401B93880F85}" type="presParOf" srcId="{C5075361-68AC-421A-8D90-39DB0BD37110}" destId="{AAABC1C5-6AE5-4B50-95F2-4C63C9C2FB2E}" srcOrd="9" destOrd="0" presId="urn:microsoft.com/office/officeart/2005/8/layout/cycle2"/>
    <dgm:cxn modelId="{E2DDB2AD-8AF4-45FC-A89F-C556319E6424}" type="presParOf" srcId="{AAABC1C5-6AE5-4B50-95F2-4C63C9C2FB2E}" destId="{FC7F09C6-5883-49F2-8A46-C73E99E8CF17}" srcOrd="0" destOrd="0" presId="urn:microsoft.com/office/officeart/2005/8/layout/cycle2"/>
    <dgm:cxn modelId="{CF51D550-8E7D-4D9E-9E84-7247006D0F08}" type="presParOf" srcId="{C5075361-68AC-421A-8D90-39DB0BD37110}" destId="{42CBAA29-B138-4DE6-BB03-14DECBE52E49}" srcOrd="10" destOrd="0" presId="urn:microsoft.com/office/officeart/2005/8/layout/cycle2"/>
    <dgm:cxn modelId="{9F14DEFB-55FB-47B9-89F9-4D3CEE41F7CB}" type="presParOf" srcId="{C5075361-68AC-421A-8D90-39DB0BD37110}" destId="{CB4FB4BD-28C9-4567-B72B-2094B7058F08}" srcOrd="11" destOrd="0" presId="urn:microsoft.com/office/officeart/2005/8/layout/cycle2"/>
    <dgm:cxn modelId="{E7BE6F70-D621-4A03-9C46-F977D39B47A9}" type="presParOf" srcId="{CB4FB4BD-28C9-4567-B72B-2094B7058F08}" destId="{0687D754-ADAA-4D0E-9F72-54AD4739978A}" srcOrd="0" destOrd="0" presId="urn:microsoft.com/office/officeart/2005/8/layout/cycle2"/>
  </dgm:cxnLst>
  <dgm:bg>
    <a:effectLst>
      <a:outerShdw blurRad="50800" dist="50800" dir="5400000" sx="57000" sy="57000" algn="ctr" rotWithShape="0">
        <a:srgbClr val="000000">
          <a:alpha val="43137"/>
        </a:srgb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005A8-E751-415D-870D-DD5591D54A1F}">
      <dsp:nvSpPr>
        <dsp:cNvPr id="0" name=""/>
        <dsp:cNvSpPr/>
      </dsp:nvSpPr>
      <dsp:spPr>
        <a:xfrm>
          <a:off x="1776729" y="0"/>
          <a:ext cx="6962140" cy="4351338"/>
        </a:xfrm>
        <a:prstGeom prst="swooshArrow">
          <a:avLst>
            <a:gd name="adj1" fmla="val 25000"/>
            <a:gd name="adj2" fmla="val 25000"/>
          </a:avLst>
        </a:prstGeom>
        <a:gradFill flip="none" rotWithShape="1">
          <a:gsLst>
            <a:gs pos="0">
              <a:srgbClr val="FF0000">
                <a:alpha val="34000"/>
              </a:srgbClr>
            </a:gs>
            <a:gs pos="15000">
              <a:srgbClr val="FF0000">
                <a:alpha val="28000"/>
              </a:srgbClr>
            </a:gs>
            <a:gs pos="44000">
              <a:srgbClr val="FFB9B9"/>
            </a:gs>
            <a:gs pos="100000">
              <a:schemeClr val="accent1">
                <a:lumMod val="30000"/>
                <a:lumOff val="70000"/>
              </a:schemeClr>
            </a:gs>
          </a:gsLst>
          <a:lin ang="10800000" scaled="1"/>
          <a:tileRect/>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14C0356A-38A9-444E-A70F-7CF9350AA7CC}">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BC1D32D7-53F8-4234-92D7-8A4FBBD4266F}">
      <dsp:nvSpPr>
        <dsp:cNvPr id="0" name=""/>
        <dsp:cNvSpPr/>
      </dsp:nvSpPr>
      <dsp:spPr>
        <a:xfrm>
          <a:off x="2542565" y="3315719"/>
          <a:ext cx="912040" cy="1035618"/>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2542565" y="3315719"/>
        <a:ext cx="912040" cy="1035618"/>
      </dsp:txXfrm>
    </dsp:sp>
    <dsp:sp modelId="{68B69682-E53B-4EC6-800C-D6EA428A7B4D}">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768569EA-67CC-4DF5-8969-17B3EFF1D87F}">
      <dsp:nvSpPr>
        <dsp:cNvPr id="0" name=""/>
        <dsp:cNvSpPr/>
      </dsp:nvSpPr>
      <dsp:spPr>
        <a:xfrm>
          <a:off x="3454605" y="2528127"/>
          <a:ext cx="1155715" cy="1823210"/>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32807"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3454605" y="2528127"/>
        <a:ext cx="1155715" cy="1823210"/>
      </dsp:txXfrm>
    </dsp:sp>
    <dsp:sp modelId="{A174B832-1EC9-4E8A-A061-4E7A1E242D7E}">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C11F4D70-7040-45B9-B8FD-9F7FF7600588}">
      <dsp:nvSpPr>
        <dsp:cNvPr id="0" name=""/>
        <dsp:cNvSpPr/>
      </dsp:nvSpPr>
      <dsp:spPr>
        <a:xfrm>
          <a:off x="4610320" y="1905886"/>
          <a:ext cx="1343693" cy="2445451"/>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4610320" y="1905886"/>
        <a:ext cx="1343693" cy="2445451"/>
      </dsp:txXfrm>
    </dsp:sp>
    <dsp:sp modelId="{A6104B67-0DBE-477F-AD58-96CD924EBE26}">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9C4DD151-EB43-4D5B-A8A1-8616A4F24EC2}">
      <dsp:nvSpPr>
        <dsp:cNvPr id="0" name=""/>
        <dsp:cNvSpPr/>
      </dsp:nvSpPr>
      <dsp:spPr>
        <a:xfrm>
          <a:off x="5954014" y="1435941"/>
          <a:ext cx="1392428" cy="2915396"/>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5954014" y="1435941"/>
        <a:ext cx="1392428" cy="2915396"/>
      </dsp:txXfrm>
    </dsp:sp>
    <dsp:sp modelId="{B7DE06F8-2A01-427D-BDFB-AD945959DBE5}">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7F1FEDEE-7691-4807-935A-C1B0D26A0B3C}">
      <dsp:nvSpPr>
        <dsp:cNvPr id="0" name=""/>
        <dsp:cNvSpPr/>
      </dsp:nvSpPr>
      <dsp:spPr>
        <a:xfrm>
          <a:off x="7346442" y="1148753"/>
          <a:ext cx="1392428" cy="3202584"/>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7346442" y="1148753"/>
        <a:ext cx="1392428" cy="320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0005A8-E751-415D-870D-DD5591D54A1F}">
      <dsp:nvSpPr>
        <dsp:cNvPr id="0" name=""/>
        <dsp:cNvSpPr/>
      </dsp:nvSpPr>
      <dsp:spPr>
        <a:xfrm>
          <a:off x="1776729" y="0"/>
          <a:ext cx="6962140" cy="4351338"/>
        </a:xfrm>
        <a:prstGeom prst="swooshArrow">
          <a:avLst>
            <a:gd name="adj1" fmla="val 25000"/>
            <a:gd name="adj2" fmla="val 25000"/>
          </a:avLst>
        </a:prstGeom>
        <a:gradFill flip="none" rotWithShape="1">
          <a:gsLst>
            <a:gs pos="0">
              <a:srgbClr val="FF0000">
                <a:alpha val="34000"/>
              </a:srgbClr>
            </a:gs>
            <a:gs pos="15000">
              <a:srgbClr val="FF0000">
                <a:alpha val="28000"/>
              </a:srgbClr>
            </a:gs>
            <a:gs pos="44000">
              <a:srgbClr val="FFB9B9"/>
            </a:gs>
            <a:gs pos="100000">
              <a:schemeClr val="accent1">
                <a:lumMod val="30000"/>
                <a:lumOff val="70000"/>
              </a:schemeClr>
            </a:gs>
          </a:gsLst>
          <a:lin ang="10800000" scaled="1"/>
          <a:tileRect/>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14C0356A-38A9-444E-A70F-7CF9350AA7CC}">
      <dsp:nvSpPr>
        <dsp:cNvPr id="0" name=""/>
        <dsp:cNvSpPr/>
      </dsp:nvSpPr>
      <dsp:spPr>
        <a:xfrm>
          <a:off x="2462500" y="3235654"/>
          <a:ext cx="160129" cy="160129"/>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BC1D32D7-53F8-4234-92D7-8A4FBBD4266F}">
      <dsp:nvSpPr>
        <dsp:cNvPr id="0" name=""/>
        <dsp:cNvSpPr/>
      </dsp:nvSpPr>
      <dsp:spPr>
        <a:xfrm>
          <a:off x="2542565" y="3315719"/>
          <a:ext cx="912040" cy="1035618"/>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2542565" y="3315719"/>
        <a:ext cx="912040" cy="1035618"/>
      </dsp:txXfrm>
    </dsp:sp>
    <dsp:sp modelId="{68B69682-E53B-4EC6-800C-D6EA428A7B4D}">
      <dsp:nvSpPr>
        <dsp:cNvPr id="0" name=""/>
        <dsp:cNvSpPr/>
      </dsp:nvSpPr>
      <dsp:spPr>
        <a:xfrm>
          <a:off x="3329286" y="2402808"/>
          <a:ext cx="250637" cy="250637"/>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768569EA-67CC-4DF5-8969-17B3EFF1D87F}">
      <dsp:nvSpPr>
        <dsp:cNvPr id="0" name=""/>
        <dsp:cNvSpPr/>
      </dsp:nvSpPr>
      <dsp:spPr>
        <a:xfrm>
          <a:off x="3454605" y="2528127"/>
          <a:ext cx="1155715" cy="1823210"/>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32807"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3454605" y="2528127"/>
        <a:ext cx="1155715" cy="1823210"/>
      </dsp:txXfrm>
    </dsp:sp>
    <dsp:sp modelId="{A174B832-1EC9-4E8A-A061-4E7A1E242D7E}">
      <dsp:nvSpPr>
        <dsp:cNvPr id="0" name=""/>
        <dsp:cNvSpPr/>
      </dsp:nvSpPr>
      <dsp:spPr>
        <a:xfrm>
          <a:off x="4443229" y="1738794"/>
          <a:ext cx="334182" cy="334182"/>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C11F4D70-7040-45B9-B8FD-9F7FF7600588}">
      <dsp:nvSpPr>
        <dsp:cNvPr id="0" name=""/>
        <dsp:cNvSpPr/>
      </dsp:nvSpPr>
      <dsp:spPr>
        <a:xfrm>
          <a:off x="4610320" y="1905886"/>
          <a:ext cx="1343693" cy="2445451"/>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077"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4610320" y="1905886"/>
        <a:ext cx="1343693" cy="2445451"/>
      </dsp:txXfrm>
    </dsp:sp>
    <dsp:sp modelId="{A6104B67-0DBE-477F-AD58-96CD924EBE26}">
      <dsp:nvSpPr>
        <dsp:cNvPr id="0" name=""/>
        <dsp:cNvSpPr/>
      </dsp:nvSpPr>
      <dsp:spPr>
        <a:xfrm>
          <a:off x="5738187" y="1220115"/>
          <a:ext cx="431652" cy="431652"/>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9C4DD151-EB43-4D5B-A8A1-8616A4F24EC2}">
      <dsp:nvSpPr>
        <dsp:cNvPr id="0" name=""/>
        <dsp:cNvSpPr/>
      </dsp:nvSpPr>
      <dsp:spPr>
        <a:xfrm>
          <a:off x="5954014" y="1435941"/>
          <a:ext cx="1392428" cy="2915396"/>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28724"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5954014" y="1435941"/>
        <a:ext cx="1392428" cy="2915396"/>
      </dsp:txXfrm>
    </dsp:sp>
    <dsp:sp modelId="{B7DE06F8-2A01-427D-BDFB-AD945959DBE5}">
      <dsp:nvSpPr>
        <dsp:cNvPr id="0" name=""/>
        <dsp:cNvSpPr/>
      </dsp:nvSpPr>
      <dsp:spPr>
        <a:xfrm>
          <a:off x="7071437" y="873748"/>
          <a:ext cx="550009" cy="550009"/>
        </a:xfrm>
        <a:prstGeom prst="ellipse">
          <a:avLst/>
        </a:prstGeom>
        <a:solidFill>
          <a:schemeClr val="accent1">
            <a:hueOff val="0"/>
            <a:satOff val="0"/>
            <a:lumOff val="0"/>
            <a:alphaOff val="0"/>
          </a:schemeClr>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600000" lon="600000" rev="0"/>
          </a:camera>
          <a:lightRig rig="brightRoom" dir="t">
            <a:rot lat="0" lon="0" rev="600000"/>
          </a:lightRig>
        </a:scene3d>
        <a:sp3d extrusionH="63500" prstMaterial="metal">
          <a:bevelT w="38100" h="57150" prst="angle"/>
        </a:sp3d>
      </dsp:spPr>
      <dsp:style>
        <a:lnRef idx="2">
          <a:scrgbClr r="0" g="0" b="0"/>
        </a:lnRef>
        <a:fillRef idx="1">
          <a:scrgbClr r="0" g="0" b="0"/>
        </a:fillRef>
        <a:effectRef idx="0">
          <a:scrgbClr r="0" g="0" b="0"/>
        </a:effectRef>
        <a:fontRef idx="minor">
          <a:schemeClr val="lt1"/>
        </a:fontRef>
      </dsp:style>
    </dsp:sp>
    <dsp:sp modelId="{7F1FEDEE-7691-4807-935A-C1B0D26A0B3C}">
      <dsp:nvSpPr>
        <dsp:cNvPr id="0" name=""/>
        <dsp:cNvSpPr/>
      </dsp:nvSpPr>
      <dsp:spPr>
        <a:xfrm>
          <a:off x="7346442" y="1148753"/>
          <a:ext cx="1392428" cy="3202584"/>
        </a:xfrm>
        <a:prstGeom prst="rect">
          <a:avLst/>
        </a:prstGeom>
        <a:solidFill>
          <a:schemeClr val="accent1">
            <a:hueOff val="0"/>
            <a:satOff val="0"/>
            <a:lumOff val="0"/>
            <a:alpha val="38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91438" tIns="0" rIns="0" bIns="0" numCol="1" spcCol="1270" anchor="t" anchorCtr="0">
          <a:noAutofit/>
        </a:bodyPr>
        <a:lstStyle/>
        <a:p>
          <a:pPr lvl="0" algn="l" defTabSz="1377950">
            <a:lnSpc>
              <a:spcPct val="90000"/>
            </a:lnSpc>
            <a:spcBef>
              <a:spcPct val="0"/>
            </a:spcBef>
            <a:spcAft>
              <a:spcPct val="35000"/>
            </a:spcAft>
          </a:pPr>
          <a:r>
            <a:rPr lang="en-US" sz="3100" kern="1200" dirty="0"/>
            <a:t>Build</a:t>
          </a:r>
          <a:endParaRPr lang="en-IN" sz="3100" kern="1200" dirty="0"/>
        </a:p>
      </dsp:txBody>
      <dsp:txXfrm>
        <a:off x="7346442" y="1148753"/>
        <a:ext cx="1392428" cy="3202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07CF5-CF97-4E1A-9B68-4309C2599064}">
      <dsp:nvSpPr>
        <dsp:cNvPr id="0" name=""/>
        <dsp:cNvSpPr/>
      </dsp:nvSpPr>
      <dsp:spPr>
        <a:xfrm>
          <a:off x="2191161"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Build</a:t>
          </a:r>
          <a:endParaRPr lang="en-IN" sz="2100" kern="1200" dirty="0"/>
        </a:p>
      </dsp:txBody>
      <dsp:txXfrm>
        <a:off x="2191161" y="24462"/>
        <a:ext cx="820441" cy="820441"/>
      </dsp:txXfrm>
    </dsp:sp>
    <dsp:sp modelId="{C1184447-6BE8-4E89-84AE-611B40C77223}">
      <dsp:nvSpPr>
        <dsp:cNvPr id="0" name=""/>
        <dsp:cNvSpPr/>
      </dsp:nvSpPr>
      <dsp:spPr>
        <a:xfrm>
          <a:off x="260583" y="654"/>
          <a:ext cx="3076830" cy="3076830"/>
        </a:xfrm>
        <a:prstGeom prst="circularArrow">
          <a:avLst>
            <a:gd name="adj1" fmla="val 5200"/>
            <a:gd name="adj2" fmla="val 335880"/>
            <a:gd name="adj3" fmla="val 21293376"/>
            <a:gd name="adj4" fmla="val 19766121"/>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EED41F4-6E51-4F99-A8C9-A36C43116701}">
      <dsp:nvSpPr>
        <dsp:cNvPr id="0" name=""/>
        <dsp:cNvSpPr/>
      </dsp:nvSpPr>
      <dsp:spPr>
        <a:xfrm>
          <a:off x="2687062"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Test</a:t>
          </a:r>
          <a:endParaRPr lang="en-IN" sz="2100" kern="1200" dirty="0"/>
        </a:p>
      </dsp:txBody>
      <dsp:txXfrm>
        <a:off x="2687062" y="1550687"/>
        <a:ext cx="820441" cy="820441"/>
      </dsp:txXfrm>
    </dsp:sp>
    <dsp:sp modelId="{F0619A8D-4110-4075-9686-ACFA99868941}">
      <dsp:nvSpPr>
        <dsp:cNvPr id="0" name=""/>
        <dsp:cNvSpPr/>
      </dsp:nvSpPr>
      <dsp:spPr>
        <a:xfrm>
          <a:off x="260583" y="654"/>
          <a:ext cx="3076830" cy="3076830"/>
        </a:xfrm>
        <a:prstGeom prst="circularArrow">
          <a:avLst>
            <a:gd name="adj1" fmla="val 5200"/>
            <a:gd name="adj2" fmla="val 335880"/>
            <a:gd name="adj3" fmla="val 4014837"/>
            <a:gd name="adj4" fmla="val 225330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33F0D026-57DA-4A19-A7F6-8103111DFC9F}">
      <dsp:nvSpPr>
        <dsp:cNvPr id="0" name=""/>
        <dsp:cNvSpPr/>
      </dsp:nvSpPr>
      <dsp:spPr>
        <a:xfrm>
          <a:off x="1388778" y="2493945"/>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Deploy</a:t>
          </a:r>
          <a:endParaRPr lang="en-IN" sz="2100" kern="1200" dirty="0"/>
        </a:p>
      </dsp:txBody>
      <dsp:txXfrm>
        <a:off x="1388778" y="2493945"/>
        <a:ext cx="820441" cy="820441"/>
      </dsp:txXfrm>
    </dsp:sp>
    <dsp:sp modelId="{053405F7-42AF-47F0-BF73-37CB0D6EDAD4}">
      <dsp:nvSpPr>
        <dsp:cNvPr id="0" name=""/>
        <dsp:cNvSpPr/>
      </dsp:nvSpPr>
      <dsp:spPr>
        <a:xfrm>
          <a:off x="260583" y="654"/>
          <a:ext cx="3076830" cy="3076830"/>
        </a:xfrm>
        <a:prstGeom prst="circularArrow">
          <a:avLst>
            <a:gd name="adj1" fmla="val 5200"/>
            <a:gd name="adj2" fmla="val 335880"/>
            <a:gd name="adj3" fmla="val 8210815"/>
            <a:gd name="adj4" fmla="val 6449283"/>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8D2348D6-D82B-4417-B7C5-03328DD6E3E0}">
      <dsp:nvSpPr>
        <dsp:cNvPr id="0" name=""/>
        <dsp:cNvSpPr/>
      </dsp:nvSpPr>
      <dsp:spPr>
        <a:xfrm>
          <a:off x="90493"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Learn</a:t>
          </a:r>
          <a:endParaRPr lang="en-IN" sz="2100" kern="1200" dirty="0"/>
        </a:p>
      </dsp:txBody>
      <dsp:txXfrm>
        <a:off x="90493" y="1550687"/>
        <a:ext cx="820441" cy="820441"/>
      </dsp:txXfrm>
    </dsp:sp>
    <dsp:sp modelId="{52093ADA-BDA6-4AB2-99A0-428D11A27743}">
      <dsp:nvSpPr>
        <dsp:cNvPr id="0" name=""/>
        <dsp:cNvSpPr/>
      </dsp:nvSpPr>
      <dsp:spPr>
        <a:xfrm>
          <a:off x="260583" y="654"/>
          <a:ext cx="3076830" cy="3076830"/>
        </a:xfrm>
        <a:prstGeom prst="circularArrow">
          <a:avLst>
            <a:gd name="adj1" fmla="val 5200"/>
            <a:gd name="adj2" fmla="val 335880"/>
            <a:gd name="adj3" fmla="val 12297998"/>
            <a:gd name="adj4" fmla="val 10770744"/>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16FA49F-F94F-4D99-98DD-DC1A7A222876}">
      <dsp:nvSpPr>
        <dsp:cNvPr id="0" name=""/>
        <dsp:cNvSpPr/>
      </dsp:nvSpPr>
      <dsp:spPr>
        <a:xfrm>
          <a:off x="586394"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Design</a:t>
          </a:r>
          <a:endParaRPr lang="en-IN" sz="2100" kern="1200" dirty="0"/>
        </a:p>
      </dsp:txBody>
      <dsp:txXfrm>
        <a:off x="586394" y="24462"/>
        <a:ext cx="820441" cy="820441"/>
      </dsp:txXfrm>
    </dsp:sp>
    <dsp:sp modelId="{68B2F845-433C-4D21-8409-D0FBECCA9F75}">
      <dsp:nvSpPr>
        <dsp:cNvPr id="0" name=""/>
        <dsp:cNvSpPr/>
      </dsp:nvSpPr>
      <dsp:spPr>
        <a:xfrm>
          <a:off x="260583" y="654"/>
          <a:ext cx="3076830" cy="3076830"/>
        </a:xfrm>
        <a:prstGeom prst="circularArrow">
          <a:avLst>
            <a:gd name="adj1" fmla="val 5200"/>
            <a:gd name="adj2" fmla="val 335880"/>
            <a:gd name="adj3" fmla="val 16865825"/>
            <a:gd name="adj4" fmla="val 1519829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07CF5-CF97-4E1A-9B68-4309C2599064}">
      <dsp:nvSpPr>
        <dsp:cNvPr id="0" name=""/>
        <dsp:cNvSpPr/>
      </dsp:nvSpPr>
      <dsp:spPr>
        <a:xfrm>
          <a:off x="2191161"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Build</a:t>
          </a:r>
          <a:endParaRPr lang="en-IN" sz="2100" kern="1200" dirty="0"/>
        </a:p>
      </dsp:txBody>
      <dsp:txXfrm>
        <a:off x="2191161" y="24462"/>
        <a:ext cx="820441" cy="820441"/>
      </dsp:txXfrm>
    </dsp:sp>
    <dsp:sp modelId="{C1184447-6BE8-4E89-84AE-611B40C77223}">
      <dsp:nvSpPr>
        <dsp:cNvPr id="0" name=""/>
        <dsp:cNvSpPr/>
      </dsp:nvSpPr>
      <dsp:spPr>
        <a:xfrm>
          <a:off x="260583" y="654"/>
          <a:ext cx="3076830" cy="3076830"/>
        </a:xfrm>
        <a:prstGeom prst="circularArrow">
          <a:avLst>
            <a:gd name="adj1" fmla="val 5200"/>
            <a:gd name="adj2" fmla="val 335880"/>
            <a:gd name="adj3" fmla="val 21293376"/>
            <a:gd name="adj4" fmla="val 19766121"/>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EED41F4-6E51-4F99-A8C9-A36C43116701}">
      <dsp:nvSpPr>
        <dsp:cNvPr id="0" name=""/>
        <dsp:cNvSpPr/>
      </dsp:nvSpPr>
      <dsp:spPr>
        <a:xfrm>
          <a:off x="2687062"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Test</a:t>
          </a:r>
          <a:endParaRPr lang="en-IN" sz="2100" kern="1200" dirty="0"/>
        </a:p>
      </dsp:txBody>
      <dsp:txXfrm>
        <a:off x="2687062" y="1550687"/>
        <a:ext cx="820441" cy="820441"/>
      </dsp:txXfrm>
    </dsp:sp>
    <dsp:sp modelId="{F0619A8D-4110-4075-9686-ACFA99868941}">
      <dsp:nvSpPr>
        <dsp:cNvPr id="0" name=""/>
        <dsp:cNvSpPr/>
      </dsp:nvSpPr>
      <dsp:spPr>
        <a:xfrm>
          <a:off x="260583" y="654"/>
          <a:ext cx="3076830" cy="3076830"/>
        </a:xfrm>
        <a:prstGeom prst="circularArrow">
          <a:avLst>
            <a:gd name="adj1" fmla="val 5200"/>
            <a:gd name="adj2" fmla="val 335880"/>
            <a:gd name="adj3" fmla="val 4014837"/>
            <a:gd name="adj4" fmla="val 225330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33F0D026-57DA-4A19-A7F6-8103111DFC9F}">
      <dsp:nvSpPr>
        <dsp:cNvPr id="0" name=""/>
        <dsp:cNvSpPr/>
      </dsp:nvSpPr>
      <dsp:spPr>
        <a:xfrm>
          <a:off x="1388778" y="2493945"/>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Deploy</a:t>
          </a:r>
          <a:endParaRPr lang="en-IN" sz="2100" kern="1200" dirty="0"/>
        </a:p>
      </dsp:txBody>
      <dsp:txXfrm>
        <a:off x="1388778" y="2493945"/>
        <a:ext cx="820441" cy="820441"/>
      </dsp:txXfrm>
    </dsp:sp>
    <dsp:sp modelId="{053405F7-42AF-47F0-BF73-37CB0D6EDAD4}">
      <dsp:nvSpPr>
        <dsp:cNvPr id="0" name=""/>
        <dsp:cNvSpPr/>
      </dsp:nvSpPr>
      <dsp:spPr>
        <a:xfrm>
          <a:off x="260583" y="654"/>
          <a:ext cx="3076830" cy="3076830"/>
        </a:xfrm>
        <a:prstGeom prst="circularArrow">
          <a:avLst>
            <a:gd name="adj1" fmla="val 5200"/>
            <a:gd name="adj2" fmla="val 335880"/>
            <a:gd name="adj3" fmla="val 8210815"/>
            <a:gd name="adj4" fmla="val 6449283"/>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8D2348D6-D82B-4417-B7C5-03328DD6E3E0}">
      <dsp:nvSpPr>
        <dsp:cNvPr id="0" name=""/>
        <dsp:cNvSpPr/>
      </dsp:nvSpPr>
      <dsp:spPr>
        <a:xfrm>
          <a:off x="90493"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Learn</a:t>
          </a:r>
          <a:endParaRPr lang="en-IN" sz="2100" kern="1200" dirty="0"/>
        </a:p>
      </dsp:txBody>
      <dsp:txXfrm>
        <a:off x="90493" y="1550687"/>
        <a:ext cx="820441" cy="820441"/>
      </dsp:txXfrm>
    </dsp:sp>
    <dsp:sp modelId="{52093ADA-BDA6-4AB2-99A0-428D11A27743}">
      <dsp:nvSpPr>
        <dsp:cNvPr id="0" name=""/>
        <dsp:cNvSpPr/>
      </dsp:nvSpPr>
      <dsp:spPr>
        <a:xfrm>
          <a:off x="260583" y="654"/>
          <a:ext cx="3076830" cy="3076830"/>
        </a:xfrm>
        <a:prstGeom prst="circularArrow">
          <a:avLst>
            <a:gd name="adj1" fmla="val 5200"/>
            <a:gd name="adj2" fmla="val 335880"/>
            <a:gd name="adj3" fmla="val 12297998"/>
            <a:gd name="adj4" fmla="val 10770744"/>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16FA49F-F94F-4D99-98DD-DC1A7A222876}">
      <dsp:nvSpPr>
        <dsp:cNvPr id="0" name=""/>
        <dsp:cNvSpPr/>
      </dsp:nvSpPr>
      <dsp:spPr>
        <a:xfrm>
          <a:off x="586394"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Design</a:t>
          </a:r>
          <a:endParaRPr lang="en-IN" sz="2100" kern="1200" dirty="0"/>
        </a:p>
      </dsp:txBody>
      <dsp:txXfrm>
        <a:off x="586394" y="24462"/>
        <a:ext cx="820441" cy="820441"/>
      </dsp:txXfrm>
    </dsp:sp>
    <dsp:sp modelId="{68B2F845-433C-4D21-8409-D0FBECCA9F75}">
      <dsp:nvSpPr>
        <dsp:cNvPr id="0" name=""/>
        <dsp:cNvSpPr/>
      </dsp:nvSpPr>
      <dsp:spPr>
        <a:xfrm>
          <a:off x="260583" y="654"/>
          <a:ext cx="3076830" cy="3076830"/>
        </a:xfrm>
        <a:prstGeom prst="circularArrow">
          <a:avLst>
            <a:gd name="adj1" fmla="val 5200"/>
            <a:gd name="adj2" fmla="val 335880"/>
            <a:gd name="adj3" fmla="val 16865825"/>
            <a:gd name="adj4" fmla="val 1519829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07CF5-CF97-4E1A-9B68-4309C2599064}">
      <dsp:nvSpPr>
        <dsp:cNvPr id="0" name=""/>
        <dsp:cNvSpPr/>
      </dsp:nvSpPr>
      <dsp:spPr>
        <a:xfrm>
          <a:off x="2191161"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Build</a:t>
          </a:r>
          <a:endParaRPr lang="en-IN" sz="2100" kern="1200" dirty="0"/>
        </a:p>
      </dsp:txBody>
      <dsp:txXfrm>
        <a:off x="2191161" y="24462"/>
        <a:ext cx="820441" cy="820441"/>
      </dsp:txXfrm>
    </dsp:sp>
    <dsp:sp modelId="{C1184447-6BE8-4E89-84AE-611B40C77223}">
      <dsp:nvSpPr>
        <dsp:cNvPr id="0" name=""/>
        <dsp:cNvSpPr/>
      </dsp:nvSpPr>
      <dsp:spPr>
        <a:xfrm>
          <a:off x="260583" y="654"/>
          <a:ext cx="3076830" cy="3076830"/>
        </a:xfrm>
        <a:prstGeom prst="circularArrow">
          <a:avLst>
            <a:gd name="adj1" fmla="val 5200"/>
            <a:gd name="adj2" fmla="val 335880"/>
            <a:gd name="adj3" fmla="val 21293376"/>
            <a:gd name="adj4" fmla="val 19766121"/>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EED41F4-6E51-4F99-A8C9-A36C43116701}">
      <dsp:nvSpPr>
        <dsp:cNvPr id="0" name=""/>
        <dsp:cNvSpPr/>
      </dsp:nvSpPr>
      <dsp:spPr>
        <a:xfrm>
          <a:off x="2687062"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Test</a:t>
          </a:r>
          <a:endParaRPr lang="en-IN" sz="2100" kern="1200" dirty="0"/>
        </a:p>
      </dsp:txBody>
      <dsp:txXfrm>
        <a:off x="2687062" y="1550687"/>
        <a:ext cx="820441" cy="820441"/>
      </dsp:txXfrm>
    </dsp:sp>
    <dsp:sp modelId="{F0619A8D-4110-4075-9686-ACFA99868941}">
      <dsp:nvSpPr>
        <dsp:cNvPr id="0" name=""/>
        <dsp:cNvSpPr/>
      </dsp:nvSpPr>
      <dsp:spPr>
        <a:xfrm>
          <a:off x="260583" y="654"/>
          <a:ext cx="3076830" cy="3076830"/>
        </a:xfrm>
        <a:prstGeom prst="circularArrow">
          <a:avLst>
            <a:gd name="adj1" fmla="val 5200"/>
            <a:gd name="adj2" fmla="val 335880"/>
            <a:gd name="adj3" fmla="val 4014837"/>
            <a:gd name="adj4" fmla="val 225330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33F0D026-57DA-4A19-A7F6-8103111DFC9F}">
      <dsp:nvSpPr>
        <dsp:cNvPr id="0" name=""/>
        <dsp:cNvSpPr/>
      </dsp:nvSpPr>
      <dsp:spPr>
        <a:xfrm>
          <a:off x="1388778" y="2493945"/>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Deploy</a:t>
          </a:r>
          <a:endParaRPr lang="en-IN" sz="2100" kern="1200" dirty="0"/>
        </a:p>
      </dsp:txBody>
      <dsp:txXfrm>
        <a:off x="1388778" y="2493945"/>
        <a:ext cx="820441" cy="820441"/>
      </dsp:txXfrm>
    </dsp:sp>
    <dsp:sp modelId="{053405F7-42AF-47F0-BF73-37CB0D6EDAD4}">
      <dsp:nvSpPr>
        <dsp:cNvPr id="0" name=""/>
        <dsp:cNvSpPr/>
      </dsp:nvSpPr>
      <dsp:spPr>
        <a:xfrm>
          <a:off x="260583" y="654"/>
          <a:ext cx="3076830" cy="3076830"/>
        </a:xfrm>
        <a:prstGeom prst="circularArrow">
          <a:avLst>
            <a:gd name="adj1" fmla="val 5200"/>
            <a:gd name="adj2" fmla="val 335880"/>
            <a:gd name="adj3" fmla="val 8210815"/>
            <a:gd name="adj4" fmla="val 6449283"/>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8D2348D6-D82B-4417-B7C5-03328DD6E3E0}">
      <dsp:nvSpPr>
        <dsp:cNvPr id="0" name=""/>
        <dsp:cNvSpPr/>
      </dsp:nvSpPr>
      <dsp:spPr>
        <a:xfrm>
          <a:off x="90493" y="1550687"/>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Learn</a:t>
          </a:r>
          <a:endParaRPr lang="en-IN" sz="2100" kern="1200" dirty="0"/>
        </a:p>
      </dsp:txBody>
      <dsp:txXfrm>
        <a:off x="90493" y="1550687"/>
        <a:ext cx="820441" cy="820441"/>
      </dsp:txXfrm>
    </dsp:sp>
    <dsp:sp modelId="{52093ADA-BDA6-4AB2-99A0-428D11A27743}">
      <dsp:nvSpPr>
        <dsp:cNvPr id="0" name=""/>
        <dsp:cNvSpPr/>
      </dsp:nvSpPr>
      <dsp:spPr>
        <a:xfrm>
          <a:off x="260583" y="654"/>
          <a:ext cx="3076830" cy="3076830"/>
        </a:xfrm>
        <a:prstGeom prst="circularArrow">
          <a:avLst>
            <a:gd name="adj1" fmla="val 5200"/>
            <a:gd name="adj2" fmla="val 335880"/>
            <a:gd name="adj3" fmla="val 12297998"/>
            <a:gd name="adj4" fmla="val 10770744"/>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616FA49F-F94F-4D99-98DD-DC1A7A222876}">
      <dsp:nvSpPr>
        <dsp:cNvPr id="0" name=""/>
        <dsp:cNvSpPr/>
      </dsp:nvSpPr>
      <dsp:spPr>
        <a:xfrm>
          <a:off x="586394" y="24462"/>
          <a:ext cx="820441" cy="820441"/>
        </a:xfrm>
        <a:prstGeom prst="rect">
          <a:avLst/>
        </a:prstGeom>
        <a:no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a:t>Design</a:t>
          </a:r>
          <a:endParaRPr lang="en-IN" sz="2100" kern="1200" dirty="0"/>
        </a:p>
      </dsp:txBody>
      <dsp:txXfrm>
        <a:off x="586394" y="24462"/>
        <a:ext cx="820441" cy="820441"/>
      </dsp:txXfrm>
    </dsp:sp>
    <dsp:sp modelId="{68B2F845-433C-4D21-8409-D0FBECCA9F75}">
      <dsp:nvSpPr>
        <dsp:cNvPr id="0" name=""/>
        <dsp:cNvSpPr/>
      </dsp:nvSpPr>
      <dsp:spPr>
        <a:xfrm>
          <a:off x="260583" y="654"/>
          <a:ext cx="3076830" cy="3076830"/>
        </a:xfrm>
        <a:prstGeom prst="circularArrow">
          <a:avLst>
            <a:gd name="adj1" fmla="val 5200"/>
            <a:gd name="adj2" fmla="val 335880"/>
            <a:gd name="adj3" fmla="val 16865825"/>
            <a:gd name="adj4" fmla="val 15198295"/>
            <a:gd name="adj5" fmla="val 6066"/>
          </a:avLst>
        </a:prstGeom>
        <a:solidFill>
          <a:schemeClr val="accent1">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06B5-AB51-4006-9444-9D5A9A8031F3}">
      <dsp:nvSpPr>
        <dsp:cNvPr id="0" name=""/>
        <dsp:cNvSpPr/>
      </dsp:nvSpPr>
      <dsp:spPr>
        <a:xfrm>
          <a:off x="156172" y="0"/>
          <a:ext cx="1769951" cy="167009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271AC-50F1-4B9D-A0D8-B3457896AF0A}">
      <dsp:nvSpPr>
        <dsp:cNvPr id="0" name=""/>
        <dsp:cNvSpPr/>
      </dsp:nvSpPr>
      <dsp:spPr>
        <a:xfrm>
          <a:off x="260" y="501028"/>
          <a:ext cx="1118014" cy="668037"/>
        </a:xfrm>
        <a:prstGeom prst="roundRect">
          <a:avLst/>
        </a:prstGeom>
        <a:solidFill>
          <a:srgbClr val="00206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Analyze</a:t>
          </a:r>
          <a:endParaRPr lang="en-IN" sz="1800" kern="1200" dirty="0"/>
        </a:p>
      </dsp:txBody>
      <dsp:txXfrm>
        <a:off x="32871" y="533639"/>
        <a:ext cx="1052792" cy="602815"/>
      </dsp:txXfrm>
    </dsp:sp>
    <dsp:sp modelId="{4A4363F7-06E0-4FF3-B82B-71D8E56C3E2A}">
      <dsp:nvSpPr>
        <dsp:cNvPr id="0" name=""/>
        <dsp:cNvSpPr/>
      </dsp:nvSpPr>
      <dsp:spPr>
        <a:xfrm>
          <a:off x="1214312" y="501028"/>
          <a:ext cx="867983" cy="668037"/>
        </a:xfrm>
        <a:prstGeom prst="roundRect">
          <a:avLst/>
        </a:prstGeom>
        <a:solidFill>
          <a:srgbClr val="00B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Plan</a:t>
          </a:r>
          <a:endParaRPr lang="en-IN" sz="2400" kern="1200" dirty="0"/>
        </a:p>
      </dsp:txBody>
      <dsp:txXfrm>
        <a:off x="1246923" y="533639"/>
        <a:ext cx="802761" cy="6028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06B5-AB51-4006-9444-9D5A9A8031F3}">
      <dsp:nvSpPr>
        <dsp:cNvPr id="0" name=""/>
        <dsp:cNvSpPr/>
      </dsp:nvSpPr>
      <dsp:spPr>
        <a:xfrm>
          <a:off x="156172" y="0"/>
          <a:ext cx="1769951" cy="167009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271AC-50F1-4B9D-A0D8-B3457896AF0A}">
      <dsp:nvSpPr>
        <dsp:cNvPr id="0" name=""/>
        <dsp:cNvSpPr/>
      </dsp:nvSpPr>
      <dsp:spPr>
        <a:xfrm>
          <a:off x="2" y="501028"/>
          <a:ext cx="1112391" cy="668037"/>
        </a:xfrm>
        <a:prstGeom prst="roundRect">
          <a:avLst/>
        </a:prstGeom>
        <a:solidFill>
          <a:srgbClr val="00206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Analyze</a:t>
          </a:r>
          <a:endParaRPr lang="en-IN" sz="1800" kern="1200" dirty="0"/>
        </a:p>
      </dsp:txBody>
      <dsp:txXfrm>
        <a:off x="32613" y="533639"/>
        <a:ext cx="1047169" cy="602815"/>
      </dsp:txXfrm>
    </dsp:sp>
    <dsp:sp modelId="{4A4363F7-06E0-4FF3-B82B-71D8E56C3E2A}">
      <dsp:nvSpPr>
        <dsp:cNvPr id="0" name=""/>
        <dsp:cNvSpPr/>
      </dsp:nvSpPr>
      <dsp:spPr>
        <a:xfrm>
          <a:off x="1208784" y="501028"/>
          <a:ext cx="873511" cy="668037"/>
        </a:xfrm>
        <a:prstGeom prst="roundRect">
          <a:avLst/>
        </a:prstGeom>
        <a:solidFill>
          <a:srgbClr val="00B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Plan</a:t>
          </a:r>
          <a:endParaRPr lang="en-IN" sz="2400" kern="1200" dirty="0"/>
        </a:p>
      </dsp:txBody>
      <dsp:txXfrm>
        <a:off x="1241395" y="533639"/>
        <a:ext cx="808289" cy="6028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9906B5-AB51-4006-9444-9D5A9A8031F3}">
      <dsp:nvSpPr>
        <dsp:cNvPr id="0" name=""/>
        <dsp:cNvSpPr/>
      </dsp:nvSpPr>
      <dsp:spPr>
        <a:xfrm>
          <a:off x="156172" y="0"/>
          <a:ext cx="1769951" cy="167009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271AC-50F1-4B9D-A0D8-B3457896AF0A}">
      <dsp:nvSpPr>
        <dsp:cNvPr id="0" name=""/>
        <dsp:cNvSpPr/>
      </dsp:nvSpPr>
      <dsp:spPr>
        <a:xfrm>
          <a:off x="670" y="501028"/>
          <a:ext cx="1044554" cy="668037"/>
        </a:xfrm>
        <a:prstGeom prst="roundRect">
          <a:avLst/>
        </a:prstGeom>
        <a:solidFill>
          <a:srgbClr val="00206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Analyze</a:t>
          </a:r>
          <a:endParaRPr lang="en-IN" sz="1800" kern="1200" dirty="0"/>
        </a:p>
      </dsp:txBody>
      <dsp:txXfrm>
        <a:off x="33281" y="533639"/>
        <a:ext cx="979332" cy="602815"/>
      </dsp:txXfrm>
    </dsp:sp>
    <dsp:sp modelId="{4A4363F7-06E0-4FF3-B82B-71D8E56C3E2A}">
      <dsp:nvSpPr>
        <dsp:cNvPr id="0" name=""/>
        <dsp:cNvSpPr/>
      </dsp:nvSpPr>
      <dsp:spPr>
        <a:xfrm>
          <a:off x="1148891" y="490052"/>
          <a:ext cx="933404" cy="668037"/>
        </a:xfrm>
        <a:prstGeom prst="roundRect">
          <a:avLst/>
        </a:prstGeom>
        <a:solidFill>
          <a:srgbClr val="00B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Plan</a:t>
          </a:r>
          <a:endParaRPr lang="en-IN" sz="2400" kern="1200" dirty="0"/>
        </a:p>
      </dsp:txBody>
      <dsp:txXfrm>
        <a:off x="1181502" y="522663"/>
        <a:ext cx="868182" cy="6028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71EBD7-0404-4921-8288-5419F4654F42}">
      <dsp:nvSpPr>
        <dsp:cNvPr id="0" name=""/>
        <dsp:cNvSpPr/>
      </dsp:nvSpPr>
      <dsp:spPr>
        <a:xfrm>
          <a:off x="3411270" y="-33351"/>
          <a:ext cx="1220390" cy="1220390"/>
        </a:xfrm>
        <a:prstGeom prst="ellipse">
          <a:avLst/>
        </a:prstGeom>
        <a:solidFill>
          <a:srgbClr val="1A4266"/>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Ideas</a:t>
          </a:r>
          <a:endParaRPr lang="en-IN" sz="1800" kern="1200" dirty="0"/>
        </a:p>
      </dsp:txBody>
      <dsp:txXfrm>
        <a:off x="3589992" y="145371"/>
        <a:ext cx="862946" cy="862946"/>
      </dsp:txXfrm>
    </dsp:sp>
    <dsp:sp modelId="{76424302-6BAF-49FE-92FD-371DC38E60DD}">
      <dsp:nvSpPr>
        <dsp:cNvPr id="0" name=""/>
        <dsp:cNvSpPr/>
      </dsp:nvSpPr>
      <dsp:spPr>
        <a:xfrm rot="1799987">
          <a:off x="4644622" y="824152"/>
          <a:ext cx="323803"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4651129" y="882243"/>
        <a:ext cx="226662" cy="247129"/>
      </dsp:txXfrm>
    </dsp:sp>
    <dsp:sp modelId="{26870351-C14A-46F0-88E4-42E72E136284}">
      <dsp:nvSpPr>
        <dsp:cNvPr id="0" name=""/>
        <dsp:cNvSpPr/>
      </dsp:nvSpPr>
      <dsp:spPr>
        <a:xfrm>
          <a:off x="4997260" y="882311"/>
          <a:ext cx="1220390" cy="1220390"/>
        </a:xfrm>
        <a:prstGeom prst="ellipse">
          <a:avLst/>
        </a:prstGeom>
        <a:solidFill>
          <a:schemeClr val="accent1">
            <a:lumMod val="50000"/>
          </a:schemeClr>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Build</a:t>
          </a:r>
          <a:endParaRPr lang="en-IN" sz="1800" kern="1200" dirty="0"/>
        </a:p>
      </dsp:txBody>
      <dsp:txXfrm>
        <a:off x="5175982" y="1061033"/>
        <a:ext cx="862946" cy="862946"/>
      </dsp:txXfrm>
    </dsp:sp>
    <dsp:sp modelId="{766EB0D2-0C66-4A8D-81D3-FCF38AED9800}">
      <dsp:nvSpPr>
        <dsp:cNvPr id="0" name=""/>
        <dsp:cNvSpPr/>
      </dsp:nvSpPr>
      <dsp:spPr>
        <a:xfrm rot="5400000">
          <a:off x="5445555" y="2193070"/>
          <a:ext cx="323801"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5494125" y="2226876"/>
        <a:ext cx="226661" cy="247129"/>
      </dsp:txXfrm>
    </dsp:sp>
    <dsp:sp modelId="{C617273F-F320-4E98-9479-4155B483BCE4}">
      <dsp:nvSpPr>
        <dsp:cNvPr id="0" name=""/>
        <dsp:cNvSpPr/>
      </dsp:nvSpPr>
      <dsp:spPr>
        <a:xfrm>
          <a:off x="4997260" y="2713648"/>
          <a:ext cx="1220390" cy="1220390"/>
        </a:xfrm>
        <a:prstGeom prst="ellipse">
          <a:avLst/>
        </a:prstGeom>
        <a:solidFill>
          <a:schemeClr val="accent5">
            <a:lumMod val="75000"/>
          </a:schemeClr>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Product</a:t>
          </a:r>
          <a:endParaRPr lang="en-IN" sz="1800" kern="1200" dirty="0"/>
        </a:p>
      </dsp:txBody>
      <dsp:txXfrm>
        <a:off x="5175982" y="2892370"/>
        <a:ext cx="862946" cy="862946"/>
      </dsp:txXfrm>
    </dsp:sp>
    <dsp:sp modelId="{EF767877-BE1E-4ED4-B77D-DBEB2C484D42}">
      <dsp:nvSpPr>
        <dsp:cNvPr id="0" name=""/>
        <dsp:cNvSpPr/>
      </dsp:nvSpPr>
      <dsp:spPr>
        <a:xfrm rot="8959274">
          <a:off x="4739856" y="3553602"/>
          <a:ext cx="266356"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0800000">
        <a:off x="4814171" y="3615593"/>
        <a:ext cx="186449" cy="247129"/>
      </dsp:txXfrm>
    </dsp:sp>
    <dsp:sp modelId="{A94779D1-453E-4295-9663-19D1AEADBA0C}">
      <dsp:nvSpPr>
        <dsp:cNvPr id="0" name=""/>
        <dsp:cNvSpPr/>
      </dsp:nvSpPr>
      <dsp:spPr>
        <a:xfrm>
          <a:off x="3382125" y="3557633"/>
          <a:ext cx="1363749" cy="1363749"/>
        </a:xfrm>
        <a:prstGeom prst="ellipse">
          <a:avLst/>
        </a:prstGeom>
        <a:solidFill>
          <a:srgbClr val="0070C0"/>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Measure</a:t>
          </a:r>
          <a:endParaRPr lang="en-IN" sz="1800" kern="1200" dirty="0"/>
        </a:p>
      </dsp:txBody>
      <dsp:txXfrm>
        <a:off x="3581841" y="3757349"/>
        <a:ext cx="964317" cy="964317"/>
      </dsp:txXfrm>
    </dsp:sp>
    <dsp:sp modelId="{0B5C5FD4-43FD-470D-9FB5-69F35E93BAAC}">
      <dsp:nvSpPr>
        <dsp:cNvPr id="0" name=""/>
        <dsp:cNvSpPr/>
      </dsp:nvSpPr>
      <dsp:spPr>
        <a:xfrm rot="12600000">
          <a:off x="3104072" y="3561858"/>
          <a:ext cx="285808"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0800000">
        <a:off x="3184070" y="3665670"/>
        <a:ext cx="200066" cy="247129"/>
      </dsp:txXfrm>
    </dsp:sp>
    <dsp:sp modelId="{171876B0-38E8-4A9D-A070-9B7632FF9FAD}">
      <dsp:nvSpPr>
        <dsp:cNvPr id="0" name=""/>
        <dsp:cNvSpPr/>
      </dsp:nvSpPr>
      <dsp:spPr>
        <a:xfrm>
          <a:off x="1867824" y="2713646"/>
          <a:ext cx="1220390" cy="1220390"/>
        </a:xfrm>
        <a:prstGeom prst="ellipse">
          <a:avLst/>
        </a:prstGeom>
        <a:solidFill>
          <a:srgbClr val="0090C5"/>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Data</a:t>
          </a:r>
          <a:endParaRPr lang="en-IN" sz="1800" kern="1200" dirty="0"/>
        </a:p>
      </dsp:txBody>
      <dsp:txXfrm>
        <a:off x="2046546" y="2892368"/>
        <a:ext cx="862946" cy="862946"/>
      </dsp:txXfrm>
    </dsp:sp>
    <dsp:sp modelId="{AAABC1C5-6AE5-4B50-95F2-4C63C9C2FB2E}">
      <dsp:nvSpPr>
        <dsp:cNvPr id="0" name=""/>
        <dsp:cNvSpPr/>
      </dsp:nvSpPr>
      <dsp:spPr>
        <a:xfrm rot="16120171">
          <a:off x="2294935" y="2211403"/>
          <a:ext cx="324061"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0800000">
        <a:off x="2344673" y="2342375"/>
        <a:ext cx="226843" cy="247129"/>
      </dsp:txXfrm>
    </dsp:sp>
    <dsp:sp modelId="{42CBAA29-B138-4DE6-BB03-14DECBE52E49}">
      <dsp:nvSpPr>
        <dsp:cNvPr id="0" name=""/>
        <dsp:cNvSpPr/>
      </dsp:nvSpPr>
      <dsp:spPr>
        <a:xfrm>
          <a:off x="1825290" y="882313"/>
          <a:ext cx="1220390" cy="1220390"/>
        </a:xfrm>
        <a:prstGeom prst="ellipse">
          <a:avLst/>
        </a:prstGeom>
        <a:solidFill>
          <a:srgbClr val="00B0F0"/>
        </a:solidFill>
        <a:ln w="12700" cap="flat" cmpd="sng" algn="ctr">
          <a:noFill/>
          <a:prstDash val="solid"/>
          <a:miter lim="800000"/>
        </a:ln>
        <a:effectLst>
          <a:outerShdw blurRad="50800" dist="101600" dir="3180000" sx="109000" sy="109000" algn="ctr" rotWithShape="0">
            <a:srgbClr val="000000">
              <a:alpha val="43137"/>
            </a:srgbClr>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Learn</a:t>
          </a:r>
          <a:endParaRPr lang="en-IN" sz="1800" kern="1200" dirty="0"/>
        </a:p>
      </dsp:txBody>
      <dsp:txXfrm>
        <a:off x="2004012" y="1061035"/>
        <a:ext cx="862946" cy="862946"/>
      </dsp:txXfrm>
    </dsp:sp>
    <dsp:sp modelId="{CB4FB4BD-28C9-4567-B72B-2094B7058F08}">
      <dsp:nvSpPr>
        <dsp:cNvPr id="0" name=""/>
        <dsp:cNvSpPr/>
      </dsp:nvSpPr>
      <dsp:spPr>
        <a:xfrm rot="19800000">
          <a:off x="3058640" y="833317"/>
          <a:ext cx="323798" cy="41188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50800" dist="101600" dir="3180000" sx="109000" sy="109000" algn="ctr" rotWithShape="0">
            <a:srgbClr val="000000">
              <a:alpha val="43137"/>
            </a:srgb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3065147" y="939978"/>
        <a:ext cx="226659" cy="24712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87A32B-7FA5-4BCA-B53D-10700E25E1DE}" type="datetimeFigureOut">
              <a:rPr lang="en-IN" smtClean="0"/>
              <a:t>04-02-2021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10432-7677-4265-BD77-294D2C306509}" type="slidenum">
              <a:rPr lang="en-IN" smtClean="0"/>
              <a:t>‹#›</a:t>
            </a:fld>
            <a:endParaRPr lang="en-IN"/>
          </a:p>
        </p:txBody>
      </p:sp>
    </p:spTree>
    <p:extLst>
      <p:ext uri="{BB962C8B-B14F-4D97-AF65-F5344CB8AC3E}">
        <p14:creationId xmlns:p14="http://schemas.microsoft.com/office/powerpoint/2010/main" val="2986974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George_de_Mestra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60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Geoffrey </a:t>
            </a:r>
            <a:r>
              <a:rPr lang="en-US" dirty="0" err="1" smtClean="0"/>
              <a:t>moore</a:t>
            </a:r>
            <a:endParaRPr lang="en-IN" dirty="0"/>
          </a:p>
        </p:txBody>
      </p:sp>
    </p:spTree>
    <p:extLst>
      <p:ext uri="{BB962C8B-B14F-4D97-AF65-F5344CB8AC3E}">
        <p14:creationId xmlns:p14="http://schemas.microsoft.com/office/powerpoint/2010/main" val="390276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Geoffrey </a:t>
            </a:r>
            <a:r>
              <a:rPr lang="en-US" dirty="0" err="1" smtClean="0"/>
              <a:t>moore</a:t>
            </a:r>
            <a:endParaRPr lang="en-IN" dirty="0"/>
          </a:p>
        </p:txBody>
      </p:sp>
    </p:spTree>
    <p:extLst>
      <p:ext uri="{BB962C8B-B14F-4D97-AF65-F5344CB8AC3E}">
        <p14:creationId xmlns:p14="http://schemas.microsoft.com/office/powerpoint/2010/main" val="3046877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Facebook founded in 2004, </a:t>
            </a:r>
            <a:r>
              <a:rPr lang="en-IN" dirty="0" err="1"/>
              <a:t>Paypal</a:t>
            </a:r>
            <a:r>
              <a:rPr lang="en-IN" dirty="0"/>
              <a:t> in 1998</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EC7F429-EDAA-49C5-861A-5265A1B3BE97}" type="slidenum">
              <a:rPr lang="en-IN" smtClean="0"/>
              <a:t>11</a:t>
            </a:fld>
            <a:endParaRPr lang="en-IN"/>
          </a:p>
        </p:txBody>
      </p:sp>
    </p:spTree>
    <p:extLst>
      <p:ext uri="{BB962C8B-B14F-4D97-AF65-F5344CB8AC3E}">
        <p14:creationId xmlns:p14="http://schemas.microsoft.com/office/powerpoint/2010/main" val="337812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John Francis Welch Jr. was an American business executive, chemical engineer, and writer. He was Chairman and CEO of General Electric between 1981 and 2001. When he retired from GE he received a severance payment of $417 million, the largest such payment in business history.  Read about the entrepreneurial changes</a:t>
            </a:r>
            <a:r>
              <a:rPr lang="en-US" sz="1200" b="0" i="0" kern="1200" baseline="0" dirty="0" smtClean="0">
                <a:solidFill>
                  <a:schemeClr val="tx1"/>
                </a:solidFill>
                <a:effectLst/>
                <a:latin typeface="+mn-lt"/>
                <a:ea typeface="+mn-ea"/>
                <a:cs typeface="+mn-cs"/>
              </a:rPr>
              <a:t> he brought in GE that saw the market value GE going up from a $12 billion to $410 billion.</a:t>
            </a:r>
            <a:endParaRPr lang="en-IN" dirty="0"/>
          </a:p>
        </p:txBody>
      </p:sp>
      <p:sp>
        <p:nvSpPr>
          <p:cNvPr id="4" name="Slide Number Placeholder 3"/>
          <p:cNvSpPr>
            <a:spLocks noGrp="1"/>
          </p:cNvSpPr>
          <p:nvPr>
            <p:ph type="sldNum" sz="quarter" idx="10"/>
          </p:nvPr>
        </p:nvSpPr>
        <p:spPr/>
        <p:txBody>
          <a:bodyPr/>
          <a:lstStyle/>
          <a:p>
            <a:fld id="{2D310432-7677-4265-BD77-294D2C306509}" type="slidenum">
              <a:rPr lang="en-IN" smtClean="0"/>
              <a:t>18</a:t>
            </a:fld>
            <a:endParaRPr lang="en-IN"/>
          </a:p>
        </p:txBody>
      </p:sp>
    </p:spTree>
    <p:extLst>
      <p:ext uri="{BB962C8B-B14F-4D97-AF65-F5344CB8AC3E}">
        <p14:creationId xmlns:p14="http://schemas.microsoft.com/office/powerpoint/2010/main" val="189983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12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https://www.smartsheet.com/all-about-new-product-development-process</a:t>
            </a:r>
          </a:p>
          <a:p>
            <a:r>
              <a:rPr lang="en-US" sz="1200" b="0" i="0" kern="1200" dirty="0" smtClean="0">
                <a:solidFill>
                  <a:schemeClr val="tx1"/>
                </a:solidFill>
                <a:effectLst/>
                <a:latin typeface="+mn-lt"/>
                <a:ea typeface="+mn-ea"/>
                <a:cs typeface="+mn-cs"/>
              </a:rPr>
              <a:t>Annoyed with burs and stickers always getting attached to his socks and to his dog, Swiss engineer </a:t>
            </a:r>
            <a:r>
              <a:rPr lang="en-US" sz="1200" b="0" i="0" u="none" strike="noStrike" kern="1200" dirty="0" smtClean="0">
                <a:solidFill>
                  <a:schemeClr val="tx1"/>
                </a:solidFill>
                <a:effectLst/>
                <a:latin typeface="+mn-lt"/>
                <a:ea typeface="+mn-ea"/>
                <a:cs typeface="+mn-cs"/>
                <a:hlinkClick r:id="rId3"/>
              </a:rPr>
              <a:t>George de </a:t>
            </a:r>
            <a:r>
              <a:rPr lang="en-US" sz="1200" b="0" i="0" u="none" strike="noStrike" kern="1200" dirty="0" err="1" smtClean="0">
                <a:solidFill>
                  <a:schemeClr val="tx1"/>
                </a:solidFill>
                <a:effectLst/>
                <a:latin typeface="+mn-lt"/>
                <a:ea typeface="+mn-ea"/>
                <a:cs typeface="+mn-cs"/>
                <a:hlinkClick r:id="rId3"/>
              </a:rPr>
              <a:t>Mestral</a:t>
            </a:r>
            <a:r>
              <a:rPr lang="en-US" sz="1200" b="0" i="0" kern="1200" dirty="0" smtClean="0">
                <a:solidFill>
                  <a:schemeClr val="tx1"/>
                </a:solidFill>
                <a:effectLst/>
                <a:latin typeface="+mn-lt"/>
                <a:ea typeface="+mn-ea"/>
                <a:cs typeface="+mn-cs"/>
              </a:rPr>
              <a:t> decided after a hike in the Alps to look at the burs in his socks under the microscope to find out why they stuck so well.</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ACA64B49-AAAB-4FD5-93CE-A01851FAE514}" type="slidenum">
              <a:rPr lang="en-US" smtClean="0"/>
              <a:t>33</a:t>
            </a:fld>
            <a:endParaRPr lang="en-US"/>
          </a:p>
        </p:txBody>
      </p:sp>
    </p:spTree>
    <p:extLst>
      <p:ext uri="{BB962C8B-B14F-4D97-AF65-F5344CB8AC3E}">
        <p14:creationId xmlns:p14="http://schemas.microsoft.com/office/powerpoint/2010/main" val="112493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59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214B1C-8979-447F-804F-729F00EB3D65}"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214B1C-8979-447F-804F-729F00EB3D65}" type="datetimeFigureOut">
              <a:rPr lang="en-US" smtClean="0"/>
              <a:pPr/>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214B1C-8979-447F-804F-729F00EB3D65}" type="datetimeFigureOut">
              <a:rPr lang="en-US" smtClean="0"/>
              <a:pPr/>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pic>
        <p:nvPicPr>
          <p:cNvPr id="7" name="Picture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50098" y="-93364"/>
            <a:ext cx="1224209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713934"/>
            <a:ext cx="12185138"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userDrawn="1"/>
        </p:nvCxnSpPr>
        <p:spPr>
          <a:xfrm>
            <a:off x="0" y="228600"/>
            <a:ext cx="12151384" cy="20985"/>
          </a:xfrm>
          <a:prstGeom prst="line">
            <a:avLst/>
          </a:prstGeom>
          <a:ln w="34925"/>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l" defTabSz="914400" rtl="0" eaLnBrk="1" latinLnBrk="0" hangingPunct="1">
        <a:lnSpc>
          <a:spcPct val="90000"/>
        </a:lnSpc>
        <a:spcBef>
          <a:spcPct val="0"/>
        </a:spcBef>
        <a:buNone/>
        <a:defRPr sz="3600" b="1" kern="1200">
          <a:solidFill>
            <a:schemeClr val="accent5">
              <a:lumMod val="50000"/>
            </a:schemeClr>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Transistor" TargetMode="External"/><Relationship Id="rId3" Type="http://schemas.openxmlformats.org/officeDocument/2006/relationships/hyperlink" Target="https://www.britannica.com/biography/James-Watt" TargetMode="External"/><Relationship Id="rId7" Type="http://schemas.openxmlformats.org/officeDocument/2006/relationships/hyperlink" Target="https://en.wikipedia.org/wiki/Electronics_industry" TargetMode="External"/><Relationship Id="rId2" Type="http://schemas.openxmlformats.org/officeDocument/2006/relationships/hyperlink" Target="https://www.merriam-webster.com/dictionary/innovation" TargetMode="External"/><Relationship Id="rId1" Type="http://schemas.openxmlformats.org/officeDocument/2006/relationships/slideLayout" Target="../slideLayouts/slideLayout2.xml"/><Relationship Id="rId6" Type="http://schemas.openxmlformats.org/officeDocument/2006/relationships/hyperlink" Target="https://www.britannica.com/biography/Karl-Benz" TargetMode="External"/><Relationship Id="rId11" Type="http://schemas.openxmlformats.org/officeDocument/2006/relationships/hyperlink" Target="https://en.wikipedia.org/wiki/MOSFET" TargetMode="External"/><Relationship Id="rId5" Type="http://schemas.openxmlformats.org/officeDocument/2006/relationships/hyperlink" Target="https://www.britannica.com/biography/Gottlieb-Daimler" TargetMode="External"/><Relationship Id="rId10" Type="http://schemas.openxmlformats.org/officeDocument/2006/relationships/hyperlink" Target="https://en.wikipedia.org/wiki/Silicon" TargetMode="External"/><Relationship Id="rId4" Type="http://schemas.openxmlformats.org/officeDocument/2006/relationships/hyperlink" Target="https://www.britannica.com/biography/Nikolaus-Otto" TargetMode="External"/><Relationship Id="rId9" Type="http://schemas.openxmlformats.org/officeDocument/2006/relationships/hyperlink" Target="https://en.wikipedia.org/wiki/Integrated_circui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8"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unsplash.com/s/photos/backgroun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info.boardofinnovation.com/hubfs/Validation%20Guide%20compressed.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96958"/>
            <a:ext cx="9144000" cy="2387600"/>
          </a:xfrm>
        </p:spPr>
        <p:txBody>
          <a:bodyPr/>
          <a:lstStyle/>
          <a:p>
            <a:r>
              <a:rPr lang="en-US" dirty="0" smtClean="0"/>
              <a:t>Foundations of Entrepreneurship</a:t>
            </a:r>
            <a:endParaRPr lang="en-IN" dirty="0"/>
          </a:p>
        </p:txBody>
      </p:sp>
      <p:sp>
        <p:nvSpPr>
          <p:cNvPr id="3" name="Subtitle 2"/>
          <p:cNvSpPr>
            <a:spLocks noGrp="1"/>
          </p:cNvSpPr>
          <p:nvPr>
            <p:ph type="subTitle" idx="1"/>
          </p:nvPr>
        </p:nvSpPr>
        <p:spPr>
          <a:xfrm>
            <a:off x="0" y="3885502"/>
            <a:ext cx="9144000" cy="1161986"/>
          </a:xfrm>
        </p:spPr>
        <p:txBody>
          <a:bodyPr>
            <a:normAutofit/>
          </a:bodyPr>
          <a:lstStyle/>
          <a:p>
            <a:r>
              <a:rPr lang="en-US" sz="3200" dirty="0" smtClean="0">
                <a:solidFill>
                  <a:schemeClr val="dk1"/>
                </a:solidFill>
                <a:ea typeface="Calibri"/>
                <a:cs typeface="Calibri"/>
                <a:sym typeface="Calibri"/>
              </a:rPr>
              <a:t>Lean Startups - Value </a:t>
            </a:r>
            <a:r>
              <a:rPr lang="en-US" sz="3200" dirty="0" smtClean="0">
                <a:solidFill>
                  <a:schemeClr val="dk1"/>
                </a:solidFill>
                <a:ea typeface="Calibri"/>
                <a:cs typeface="Calibri"/>
                <a:sym typeface="Calibri"/>
              </a:rPr>
              <a:t>Proposition</a:t>
            </a:r>
            <a:endParaRPr lang="en-US" sz="3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591" r="25809"/>
          <a:stretch/>
        </p:blipFill>
        <p:spPr>
          <a:xfrm>
            <a:off x="8205216" y="0"/>
            <a:ext cx="3986784" cy="6858000"/>
          </a:xfrm>
          <a:prstGeom prst="rect">
            <a:avLst/>
          </a:prstGeom>
          <a:solidFill>
            <a:srgbClr val="262B25"/>
          </a:solidFill>
          <a:ln>
            <a:noFill/>
          </a:ln>
        </p:spPr>
      </p:pic>
      <p:sp>
        <p:nvSpPr>
          <p:cNvPr id="5" name="Rectangle 4"/>
          <p:cNvSpPr/>
          <p:nvPr/>
        </p:nvSpPr>
        <p:spPr>
          <a:xfrm>
            <a:off x="5974813" y="3244334"/>
            <a:ext cx="242374" cy="369332"/>
          </a:xfrm>
          <a:prstGeom prst="rect">
            <a:avLst/>
          </a:prstGeom>
        </p:spPr>
        <p:txBody>
          <a:bodyPr wrap="none">
            <a:spAutoFit/>
          </a:bodyPr>
          <a:lstStyle/>
          <a:p>
            <a:r>
              <a:rPr lang="en-IN" dirty="0">
                <a:solidFill>
                  <a:srgbClr val="000000"/>
                </a:solidFill>
                <a:latin typeface="Times New Roman" panose="02020603050405020304" pitchFamily="18" charset="0"/>
              </a:rPr>
              <a:t> </a:t>
            </a:r>
            <a:endParaRPr lang="en-IN" dirty="0"/>
          </a:p>
        </p:txBody>
      </p:sp>
      <p:sp>
        <p:nvSpPr>
          <p:cNvPr id="6" name="Rectangle 5"/>
          <p:cNvSpPr/>
          <p:nvPr/>
        </p:nvSpPr>
        <p:spPr>
          <a:xfrm>
            <a:off x="5974813" y="3244334"/>
            <a:ext cx="242374" cy="369332"/>
          </a:xfrm>
          <a:prstGeom prst="rect">
            <a:avLst/>
          </a:prstGeom>
        </p:spPr>
        <p:txBody>
          <a:bodyPr wrap="none">
            <a:spAutoFit/>
          </a:bodyPr>
          <a:lstStyle/>
          <a:p>
            <a:r>
              <a:rPr lang="en-IN" dirty="0">
                <a:solidFill>
                  <a:srgbClr val="000000"/>
                </a:solidFill>
                <a:latin typeface="Times New Roman" panose="02020603050405020304" pitchFamily="18" charset="0"/>
              </a:rPr>
              <a:t> </a:t>
            </a:r>
            <a:endParaRPr lang="en-IN" dirty="0"/>
          </a:p>
        </p:txBody>
      </p:sp>
      <p:sp>
        <p:nvSpPr>
          <p:cNvPr id="7" name="Rectangle 6"/>
          <p:cNvSpPr/>
          <p:nvPr/>
        </p:nvSpPr>
        <p:spPr>
          <a:xfrm>
            <a:off x="5974813" y="3244334"/>
            <a:ext cx="242374" cy="369332"/>
          </a:xfrm>
          <a:prstGeom prst="rect">
            <a:avLst/>
          </a:prstGeom>
        </p:spPr>
        <p:txBody>
          <a:bodyPr wrap="none">
            <a:spAutoFit/>
          </a:bodyPr>
          <a:lstStyle/>
          <a:p>
            <a:r>
              <a:rPr lang="en-IN" dirty="0">
                <a:solidFill>
                  <a:srgbClr val="000000"/>
                </a:solidFill>
                <a:latin typeface="Times New Roman" panose="02020603050405020304" pitchFamily="18" charset="0"/>
              </a:rPr>
              <a:t> </a:t>
            </a:r>
            <a:endParaRPr lang="en-IN" dirty="0"/>
          </a:p>
        </p:txBody>
      </p:sp>
      <p:sp>
        <p:nvSpPr>
          <p:cNvPr id="8" name="TextBox 7"/>
          <p:cNvSpPr txBox="1"/>
          <p:nvPr/>
        </p:nvSpPr>
        <p:spPr>
          <a:xfrm>
            <a:off x="1517715" y="5552388"/>
            <a:ext cx="5533534" cy="646331"/>
          </a:xfrm>
          <a:prstGeom prst="rect">
            <a:avLst/>
          </a:prstGeom>
          <a:noFill/>
        </p:spPr>
        <p:txBody>
          <a:bodyPr wrap="square" rtlCol="0">
            <a:spAutoFit/>
          </a:bodyPr>
          <a:lstStyle/>
          <a:p>
            <a:pPr algn="ctr"/>
            <a:r>
              <a:rPr lang="en-US" dirty="0" smtClean="0"/>
              <a:t>Lecture Note # </a:t>
            </a:r>
            <a:r>
              <a:rPr lang="en-US" dirty="0" smtClean="0"/>
              <a:t>13</a:t>
            </a:r>
            <a:endParaRPr lang="en-US" dirty="0" smtClean="0"/>
          </a:p>
          <a:p>
            <a:pPr algn="ctr"/>
            <a:r>
              <a:rPr lang="en-US" dirty="0" smtClean="0"/>
              <a:t>04.02.2021</a:t>
            </a:r>
            <a:endParaRPr lang="en-IN" dirty="0"/>
          </a:p>
        </p:txBody>
      </p:sp>
    </p:spTree>
    <p:extLst>
      <p:ext uri="{BB962C8B-B14F-4D97-AF65-F5344CB8AC3E}">
        <p14:creationId xmlns:p14="http://schemas.microsoft.com/office/powerpoint/2010/main" val="3335974985"/>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rmAutofit/>
          </a:bodyPr>
          <a:lstStyle/>
          <a:p>
            <a:r>
              <a:rPr lang="en-IN" sz="3200" b="1" dirty="0">
                <a:solidFill>
                  <a:schemeClr val="accent5">
                    <a:lumMod val="75000"/>
                  </a:schemeClr>
                </a:solidFill>
                <a:latin typeface="Calibri" panose="020F0502020204030204" pitchFamily="34" charset="0"/>
              </a:rPr>
              <a:t>Life Span of S&amp;P500 Companies Reduced from 61 Years in 1958 to just 18 Years in 2017</a:t>
            </a:r>
            <a:endParaRPr lang="en-US" sz="3200" b="1" dirty="0">
              <a:solidFill>
                <a:schemeClr val="accent5">
                  <a:lumMod val="75000"/>
                </a:schemeClr>
              </a:solidFill>
              <a:latin typeface="Calibri" panose="020F0502020204030204" pitchFamily="34" charset="0"/>
            </a:endParaRPr>
          </a:p>
        </p:txBody>
      </p:sp>
      <p:graphicFrame>
        <p:nvGraphicFramePr>
          <p:cNvPr id="6" name="Content Placeholder 5"/>
          <p:cNvGraphicFramePr>
            <a:graphicFrameLocks noGrp="1"/>
          </p:cNvGraphicFramePr>
          <p:nvPr>
            <p:ph idx="1"/>
          </p:nvPr>
        </p:nvGraphicFramePr>
        <p:xfrm>
          <a:off x="1550126" y="1443447"/>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78367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able 1 companies exiting and entering_smaller454"/>
          <p:cNvPicPr>
            <a:picLocks noChangeAspect="1" noChangeArrowheads="1"/>
          </p:cNvPicPr>
          <p:nvPr/>
        </p:nvPicPr>
        <p:blipFill rotWithShape="1">
          <a:blip r:embed="rId3">
            <a:extLst>
              <a:ext uri="{28A0092B-C50C-407E-A947-70E740481C1C}">
                <a14:useLocalDpi xmlns:a14="http://schemas.microsoft.com/office/drawing/2010/main" val="0"/>
              </a:ext>
            </a:extLst>
          </a:blip>
          <a:srcRect b="33006"/>
          <a:stretch/>
        </p:blipFill>
        <p:spPr bwMode="auto">
          <a:xfrm>
            <a:off x="838199" y="1825625"/>
            <a:ext cx="7906407" cy="41592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407987"/>
            <a:ext cx="10515600" cy="1417638"/>
          </a:xfrm>
          <a:noFill/>
          <a:ln>
            <a:noFill/>
          </a:ln>
        </p:spPr>
        <p:txBody>
          <a:bodyPr spcFirstLastPara="1" wrap="square" lIns="91425" tIns="45700" rIns="91425" bIns="45700" anchor="ctr" anchorCtr="0">
            <a:normAutofit/>
          </a:bodyPr>
          <a:lstStyle/>
          <a:p>
            <a:r>
              <a:rPr lang="en-IN" sz="3200" b="1" dirty="0">
                <a:solidFill>
                  <a:schemeClr val="accent5">
                    <a:lumMod val="75000"/>
                  </a:schemeClr>
                </a:solidFill>
                <a:latin typeface="Calibri" panose="020F0502020204030204" pitchFamily="34" charset="0"/>
              </a:rPr>
              <a:t>Over the past five years alone, the companies that have been displaced from the S&amp;P list include many iconic corporations</a:t>
            </a:r>
            <a:endParaRPr lang="en-US" sz="3200" b="1" dirty="0">
              <a:solidFill>
                <a:schemeClr val="accent5">
                  <a:lumMod val="75000"/>
                </a:schemeClr>
              </a:solidFill>
              <a:latin typeface="Calibri" panose="020F0502020204030204" pitchFamily="34" charset="0"/>
            </a:endParaRPr>
          </a:p>
        </p:txBody>
      </p:sp>
      <p:sp>
        <p:nvSpPr>
          <p:cNvPr id="4" name="Rectangle 3"/>
          <p:cNvSpPr/>
          <p:nvPr/>
        </p:nvSpPr>
        <p:spPr>
          <a:xfrm>
            <a:off x="8609318" y="2042934"/>
            <a:ext cx="2879771" cy="1200329"/>
          </a:xfrm>
          <a:prstGeom prst="rect">
            <a:avLst/>
          </a:prstGeom>
          <a:ln>
            <a:solidFill>
              <a:srgbClr val="002060"/>
            </a:solidFill>
          </a:ln>
        </p:spPr>
        <p:txBody>
          <a:bodyPr wrap="square">
            <a:spAutoFit/>
          </a:bodyPr>
          <a:lstStyle/>
          <a:p>
            <a:r>
              <a:rPr lang="en-US" sz="2400" dirty="0"/>
              <a:t>https://www.innosight.com/insight/creative-destruction/</a:t>
            </a:r>
          </a:p>
        </p:txBody>
      </p:sp>
      <p:sp>
        <p:nvSpPr>
          <p:cNvPr id="5" name="Multiply 4"/>
          <p:cNvSpPr/>
          <p:nvPr/>
        </p:nvSpPr>
        <p:spPr>
          <a:xfrm>
            <a:off x="121298" y="2272496"/>
            <a:ext cx="5001207" cy="4226768"/>
          </a:xfrm>
          <a:prstGeom prst="mathMultiply">
            <a:avLst>
              <a:gd name="adj1" fmla="val 626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69210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C4D04A86-49CE-4E6A-830F-702C61E141B9}"/>
              </a:ext>
            </a:extLst>
          </p:cNvPr>
          <p:cNvSpPr>
            <a:spLocks noGrp="1"/>
          </p:cNvSpPr>
          <p:nvPr>
            <p:ph type="title"/>
          </p:nvPr>
        </p:nvSpPr>
        <p:spPr/>
        <p:txBody>
          <a:bodyPr/>
          <a:lstStyle/>
          <a:p>
            <a:endParaRPr lang="en-IN" dirty="0"/>
          </a:p>
        </p:txBody>
      </p:sp>
      <p:sp>
        <p:nvSpPr>
          <p:cNvPr id="26" name="Content Placeholder 25">
            <a:extLst>
              <a:ext uri="{FF2B5EF4-FFF2-40B4-BE49-F238E27FC236}">
                <a16:creationId xmlns:a16="http://schemas.microsoft.com/office/drawing/2014/main" id="{93608903-DB19-4304-A798-950BD59F3D97}"/>
              </a:ext>
            </a:extLst>
          </p:cNvPr>
          <p:cNvSpPr>
            <a:spLocks noGrp="1"/>
          </p:cNvSpPr>
          <p:nvPr>
            <p:ph idx="1"/>
          </p:nvPr>
        </p:nvSpPr>
        <p:spPr>
          <a:xfrm>
            <a:off x="615067" y="3022554"/>
            <a:ext cx="9308976" cy="1028323"/>
          </a:xfrm>
        </p:spPr>
        <p:txBody>
          <a:bodyPr>
            <a:normAutofit fontScale="92500"/>
          </a:bodyPr>
          <a:lstStyle/>
          <a:p>
            <a:r>
              <a:rPr lang="en-US" dirty="0"/>
              <a:t>Our universe has been expanding starting from 5 billion years ago. And it has been expanding faster and faster ever since. </a:t>
            </a:r>
            <a:endParaRPr lang="en-IN" dirty="0"/>
          </a:p>
        </p:txBody>
      </p:sp>
      <p:sp>
        <p:nvSpPr>
          <p:cNvPr id="27" name="Freeform 26">
            <a:extLst>
              <a:ext uri="{FF2B5EF4-FFF2-40B4-BE49-F238E27FC236}">
                <a16:creationId xmlns:a16="http://schemas.microsoft.com/office/drawing/2014/main" id="{285D4984-7346-4BFD-B8C2-275213340128}"/>
              </a:ext>
            </a:extLst>
          </p:cNvPr>
          <p:cNvSpPr/>
          <p:nvPr/>
        </p:nvSpPr>
        <p:spPr>
          <a:xfrm>
            <a:off x="43196" y="1050401"/>
            <a:ext cx="11851691" cy="779271"/>
          </a:xfrm>
          <a:custGeom>
            <a:avLst/>
            <a:gdLst>
              <a:gd name="connsiteX0" fmla="*/ 11762913 w 11851691"/>
              <a:gd name="connsiteY0" fmla="*/ 0 h 779271"/>
              <a:gd name="connsiteX1" fmla="*/ 11851691 w 11851691"/>
              <a:gd name="connsiteY1" fmla="*/ 0 h 779271"/>
              <a:gd name="connsiteX2" fmla="*/ 11851691 w 11851691"/>
              <a:gd name="connsiteY2" fmla="*/ 779271 h 779271"/>
              <a:gd name="connsiteX3" fmla="*/ 11762913 w 11851691"/>
              <a:gd name="connsiteY3" fmla="*/ 779271 h 779271"/>
              <a:gd name="connsiteX4" fmla="*/ 11762913 w 11851691"/>
              <a:gd name="connsiteY4" fmla="*/ 778076 h 779271"/>
              <a:gd name="connsiteX5" fmla="*/ 5277740 w 11851691"/>
              <a:gd name="connsiteY5" fmla="*/ 778076 h 779271"/>
              <a:gd name="connsiteX6" fmla="*/ 5277740 w 11851691"/>
              <a:gd name="connsiteY6" fmla="*/ 662666 h 779271"/>
              <a:gd name="connsiteX7" fmla="*/ 11762913 w 11851691"/>
              <a:gd name="connsiteY7" fmla="*/ 662666 h 779271"/>
              <a:gd name="connsiteX8" fmla="*/ 0 w 11851691"/>
              <a:gd name="connsiteY8" fmla="*/ 0 h 779271"/>
              <a:gd name="connsiteX9" fmla="*/ 88777 w 11851691"/>
              <a:gd name="connsiteY9" fmla="*/ 0 h 779271"/>
              <a:gd name="connsiteX10" fmla="*/ 88777 w 11851691"/>
              <a:gd name="connsiteY10" fmla="*/ 662666 h 779271"/>
              <a:gd name="connsiteX11" fmla="*/ 4258837 w 11851691"/>
              <a:gd name="connsiteY11" fmla="*/ 662666 h 779271"/>
              <a:gd name="connsiteX12" fmla="*/ 4258837 w 11851691"/>
              <a:gd name="connsiteY12" fmla="*/ 778076 h 779271"/>
              <a:gd name="connsiteX13" fmla="*/ 0 w 11851691"/>
              <a:gd name="connsiteY13" fmla="*/ 778076 h 779271"/>
              <a:gd name="connsiteX14" fmla="*/ 0 w 11851691"/>
              <a:gd name="connsiteY14" fmla="*/ 662666 h 77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1691" h="779271">
                <a:moveTo>
                  <a:pt x="11762913" y="0"/>
                </a:moveTo>
                <a:lnTo>
                  <a:pt x="11851691" y="0"/>
                </a:lnTo>
                <a:lnTo>
                  <a:pt x="11851691" y="779271"/>
                </a:lnTo>
                <a:lnTo>
                  <a:pt x="11762913" y="779271"/>
                </a:lnTo>
                <a:lnTo>
                  <a:pt x="11762913" y="778076"/>
                </a:lnTo>
                <a:lnTo>
                  <a:pt x="5277740" y="778076"/>
                </a:lnTo>
                <a:lnTo>
                  <a:pt x="5277740" y="662666"/>
                </a:lnTo>
                <a:lnTo>
                  <a:pt x="11762913" y="662666"/>
                </a:lnTo>
                <a:close/>
                <a:moveTo>
                  <a:pt x="0" y="0"/>
                </a:moveTo>
                <a:lnTo>
                  <a:pt x="88777" y="0"/>
                </a:lnTo>
                <a:lnTo>
                  <a:pt x="88777" y="662666"/>
                </a:lnTo>
                <a:lnTo>
                  <a:pt x="4258837" y="662666"/>
                </a:lnTo>
                <a:lnTo>
                  <a:pt x="4258837" y="778076"/>
                </a:lnTo>
                <a:lnTo>
                  <a:pt x="0" y="778076"/>
                </a:lnTo>
                <a:lnTo>
                  <a:pt x="0" y="66266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 name="Rectangle 5">
            <a:extLst>
              <a:ext uri="{FF2B5EF4-FFF2-40B4-BE49-F238E27FC236}">
                <a16:creationId xmlns:a16="http://schemas.microsoft.com/office/drawing/2014/main" id="{526ABCF3-6885-4492-BBF8-2B7B23CAED52}"/>
              </a:ext>
            </a:extLst>
          </p:cNvPr>
          <p:cNvSpPr/>
          <p:nvPr/>
        </p:nvSpPr>
        <p:spPr>
          <a:xfrm>
            <a:off x="8707803" y="1063716"/>
            <a:ext cx="88777" cy="66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30EE2AC-CD2A-406F-B2AE-3E5F16D91BAD}"/>
              </a:ext>
            </a:extLst>
          </p:cNvPr>
          <p:cNvSpPr txBox="1"/>
          <p:nvPr/>
        </p:nvSpPr>
        <p:spPr>
          <a:xfrm>
            <a:off x="185042" y="1050401"/>
            <a:ext cx="8460420" cy="707886"/>
          </a:xfrm>
          <a:prstGeom prst="rect">
            <a:avLst/>
          </a:prstGeom>
          <a:noFill/>
        </p:spPr>
        <p:txBody>
          <a:bodyPr wrap="square" rtlCol="0">
            <a:spAutoFit/>
          </a:bodyPr>
          <a:lstStyle/>
          <a:p>
            <a:r>
              <a:rPr lang="en-US" sz="4000" dirty="0"/>
              <a:t>5,000,000,000 - five billion years</a:t>
            </a:r>
            <a:endParaRPr lang="en-IN" sz="4000" dirty="0"/>
          </a:p>
        </p:txBody>
      </p:sp>
      <p:sp>
        <p:nvSpPr>
          <p:cNvPr id="10" name="Rectangle 9">
            <a:extLst>
              <a:ext uri="{FF2B5EF4-FFF2-40B4-BE49-F238E27FC236}">
                <a16:creationId xmlns:a16="http://schemas.microsoft.com/office/drawing/2014/main" id="{71016065-2823-4859-854A-FEB9B53B3D8B}"/>
              </a:ext>
            </a:extLst>
          </p:cNvPr>
          <p:cNvSpPr/>
          <p:nvPr/>
        </p:nvSpPr>
        <p:spPr>
          <a:xfrm>
            <a:off x="10895363" y="1059928"/>
            <a:ext cx="88777" cy="66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D9FD008-B3BA-4D87-AE5B-A04413416092}"/>
              </a:ext>
            </a:extLst>
          </p:cNvPr>
          <p:cNvSpPr/>
          <p:nvPr/>
        </p:nvSpPr>
        <p:spPr>
          <a:xfrm>
            <a:off x="11640681" y="1050401"/>
            <a:ext cx="88777" cy="662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128D095F-5B50-4267-87D6-3C0F6471FEE7}"/>
              </a:ext>
            </a:extLst>
          </p:cNvPr>
          <p:cNvSpPr txBox="1"/>
          <p:nvPr/>
        </p:nvSpPr>
        <p:spPr>
          <a:xfrm>
            <a:off x="8731622" y="1069738"/>
            <a:ext cx="2044496" cy="707886"/>
          </a:xfrm>
          <a:prstGeom prst="rect">
            <a:avLst/>
          </a:prstGeom>
          <a:noFill/>
        </p:spPr>
        <p:txBody>
          <a:bodyPr wrap="square" rtlCol="0">
            <a:spAutoFit/>
          </a:bodyPr>
          <a:lstStyle>
            <a:defPPr>
              <a:defRPr lang="en-US"/>
            </a:defPPr>
            <a:lvl1pPr>
              <a:defRPr sz="4000"/>
            </a:lvl1pPr>
          </a:lstStyle>
          <a:p>
            <a:pPr algn="ctr"/>
            <a:r>
              <a:rPr lang="en-US" dirty="0"/>
              <a:t>240,000</a:t>
            </a:r>
            <a:endParaRPr lang="en-IN" dirty="0"/>
          </a:p>
        </p:txBody>
      </p:sp>
      <p:sp>
        <p:nvSpPr>
          <p:cNvPr id="14" name="TextBox 13">
            <a:extLst>
              <a:ext uri="{FF2B5EF4-FFF2-40B4-BE49-F238E27FC236}">
                <a16:creationId xmlns:a16="http://schemas.microsoft.com/office/drawing/2014/main" id="{B69806CB-95DD-4C02-BFBB-A97AB49BA945}"/>
              </a:ext>
            </a:extLst>
          </p:cNvPr>
          <p:cNvSpPr txBox="1"/>
          <p:nvPr/>
        </p:nvSpPr>
        <p:spPr>
          <a:xfrm>
            <a:off x="9924043" y="473137"/>
            <a:ext cx="1974091" cy="707886"/>
          </a:xfrm>
          <a:prstGeom prst="rect">
            <a:avLst/>
          </a:prstGeom>
          <a:noFill/>
        </p:spPr>
        <p:txBody>
          <a:bodyPr wrap="square" rtlCol="0">
            <a:spAutoFit/>
          </a:bodyPr>
          <a:lstStyle>
            <a:defPPr>
              <a:defRPr lang="en-US"/>
            </a:defPPr>
            <a:lvl1pPr>
              <a:defRPr sz="4000"/>
            </a:lvl1pPr>
          </a:lstStyle>
          <a:p>
            <a:r>
              <a:rPr lang="en-US" dirty="0"/>
              <a:t>10,000</a:t>
            </a:r>
            <a:endParaRPr lang="en-IN" dirty="0"/>
          </a:p>
        </p:txBody>
      </p:sp>
      <p:sp>
        <p:nvSpPr>
          <p:cNvPr id="15" name="TextBox 14">
            <a:extLst>
              <a:ext uri="{FF2B5EF4-FFF2-40B4-BE49-F238E27FC236}">
                <a16:creationId xmlns:a16="http://schemas.microsoft.com/office/drawing/2014/main" id="{8BFF7BB0-B438-444F-B692-ABF5342065F6}"/>
              </a:ext>
            </a:extLst>
          </p:cNvPr>
          <p:cNvSpPr txBox="1"/>
          <p:nvPr/>
        </p:nvSpPr>
        <p:spPr>
          <a:xfrm>
            <a:off x="9874009" y="319836"/>
            <a:ext cx="1167972" cy="369332"/>
          </a:xfrm>
          <a:prstGeom prst="rect">
            <a:avLst/>
          </a:prstGeom>
          <a:noFill/>
        </p:spPr>
        <p:txBody>
          <a:bodyPr wrap="square" rtlCol="0">
            <a:spAutoFit/>
          </a:bodyPr>
          <a:lstStyle>
            <a:defPPr>
              <a:defRPr lang="en-US"/>
            </a:defPPr>
            <a:lvl1pPr>
              <a:defRPr sz="4000"/>
            </a:lvl1pPr>
          </a:lstStyle>
          <a:p>
            <a:pPr algn="r"/>
            <a:r>
              <a:rPr lang="en-US" sz="1800" dirty="0"/>
              <a:t>Agrarian</a:t>
            </a:r>
            <a:endParaRPr lang="en-IN" sz="1800" dirty="0"/>
          </a:p>
        </p:txBody>
      </p:sp>
      <p:sp>
        <p:nvSpPr>
          <p:cNvPr id="17" name="TextBox 16">
            <a:extLst>
              <a:ext uri="{FF2B5EF4-FFF2-40B4-BE49-F238E27FC236}">
                <a16:creationId xmlns:a16="http://schemas.microsoft.com/office/drawing/2014/main" id="{6A615E03-A472-44BE-9B2B-7981E00062A1}"/>
              </a:ext>
            </a:extLst>
          </p:cNvPr>
          <p:cNvSpPr txBox="1"/>
          <p:nvPr/>
        </p:nvSpPr>
        <p:spPr>
          <a:xfrm>
            <a:off x="11515998" y="697266"/>
            <a:ext cx="800000" cy="461665"/>
          </a:xfrm>
          <a:prstGeom prst="rect">
            <a:avLst/>
          </a:prstGeom>
          <a:noFill/>
        </p:spPr>
        <p:txBody>
          <a:bodyPr wrap="square" rtlCol="0">
            <a:spAutoFit/>
          </a:bodyPr>
          <a:lstStyle>
            <a:defPPr>
              <a:defRPr lang="en-US"/>
            </a:defPPr>
            <a:lvl1pPr>
              <a:defRPr sz="4000"/>
            </a:lvl1pPr>
          </a:lstStyle>
          <a:p>
            <a:r>
              <a:rPr lang="en-US" sz="2400" dirty="0" smtClean="0">
                <a:solidFill>
                  <a:srgbClr val="C00000"/>
                </a:solidFill>
              </a:rPr>
              <a:t>200+</a:t>
            </a:r>
            <a:endParaRPr lang="en-IN" sz="2400" dirty="0">
              <a:solidFill>
                <a:srgbClr val="C00000"/>
              </a:solidFill>
            </a:endParaRPr>
          </a:p>
        </p:txBody>
      </p:sp>
      <p:sp>
        <p:nvSpPr>
          <p:cNvPr id="19" name="TextBox 18">
            <a:extLst>
              <a:ext uri="{FF2B5EF4-FFF2-40B4-BE49-F238E27FC236}">
                <a16:creationId xmlns:a16="http://schemas.microsoft.com/office/drawing/2014/main" id="{C2AADAB1-B419-4DD4-BC06-4ADD5664F27E}"/>
              </a:ext>
            </a:extLst>
          </p:cNvPr>
          <p:cNvSpPr txBox="1"/>
          <p:nvPr/>
        </p:nvSpPr>
        <p:spPr>
          <a:xfrm>
            <a:off x="11086137" y="356070"/>
            <a:ext cx="1197864" cy="369332"/>
          </a:xfrm>
          <a:prstGeom prst="rect">
            <a:avLst/>
          </a:prstGeom>
          <a:noFill/>
        </p:spPr>
        <p:txBody>
          <a:bodyPr wrap="square" rtlCol="0">
            <a:spAutoFit/>
          </a:bodyPr>
          <a:lstStyle>
            <a:defPPr>
              <a:defRPr lang="en-US"/>
            </a:defPPr>
            <a:lvl1pPr>
              <a:defRPr sz="4000"/>
            </a:lvl1pPr>
          </a:lstStyle>
          <a:p>
            <a:pPr algn="r"/>
            <a:r>
              <a:rPr lang="en-US" sz="1800" dirty="0">
                <a:solidFill>
                  <a:srgbClr val="C00000"/>
                </a:solidFill>
              </a:rPr>
              <a:t>Industrial</a:t>
            </a:r>
            <a:endParaRPr lang="en-IN" sz="1800" dirty="0">
              <a:solidFill>
                <a:srgbClr val="C00000"/>
              </a:solidFill>
            </a:endParaRPr>
          </a:p>
        </p:txBody>
      </p:sp>
      <p:sp>
        <p:nvSpPr>
          <p:cNvPr id="21" name="Speech Bubble: Rectangle 20">
            <a:extLst>
              <a:ext uri="{FF2B5EF4-FFF2-40B4-BE49-F238E27FC236}">
                <a16:creationId xmlns:a16="http://schemas.microsoft.com/office/drawing/2014/main" id="{4742C7A7-FB80-42EA-B587-EBA070B6D0E6}"/>
              </a:ext>
            </a:extLst>
          </p:cNvPr>
          <p:cNvSpPr/>
          <p:nvPr/>
        </p:nvSpPr>
        <p:spPr>
          <a:xfrm>
            <a:off x="43196" y="1799826"/>
            <a:ext cx="2556769" cy="960806"/>
          </a:xfrm>
          <a:custGeom>
            <a:avLst/>
            <a:gdLst>
              <a:gd name="connsiteX0" fmla="*/ 0 w 2556769"/>
              <a:gd name="connsiteY0" fmla="*/ 0 h 552038"/>
              <a:gd name="connsiteX1" fmla="*/ 426128 w 2556769"/>
              <a:gd name="connsiteY1" fmla="*/ 0 h 552038"/>
              <a:gd name="connsiteX2" fmla="*/ 67729 w 2556769"/>
              <a:gd name="connsiteY2" fmla="*/ -408768 h 552038"/>
              <a:gd name="connsiteX3" fmla="*/ 1065320 w 2556769"/>
              <a:gd name="connsiteY3" fmla="*/ 0 h 552038"/>
              <a:gd name="connsiteX4" fmla="*/ 2556769 w 2556769"/>
              <a:gd name="connsiteY4" fmla="*/ 0 h 552038"/>
              <a:gd name="connsiteX5" fmla="*/ 2556769 w 2556769"/>
              <a:gd name="connsiteY5" fmla="*/ 92006 h 552038"/>
              <a:gd name="connsiteX6" fmla="*/ 2556769 w 2556769"/>
              <a:gd name="connsiteY6" fmla="*/ 92006 h 552038"/>
              <a:gd name="connsiteX7" fmla="*/ 2556769 w 2556769"/>
              <a:gd name="connsiteY7" fmla="*/ 230016 h 552038"/>
              <a:gd name="connsiteX8" fmla="*/ 2556769 w 2556769"/>
              <a:gd name="connsiteY8" fmla="*/ 552038 h 552038"/>
              <a:gd name="connsiteX9" fmla="*/ 1065320 w 2556769"/>
              <a:gd name="connsiteY9" fmla="*/ 552038 h 552038"/>
              <a:gd name="connsiteX10" fmla="*/ 426128 w 2556769"/>
              <a:gd name="connsiteY10" fmla="*/ 552038 h 552038"/>
              <a:gd name="connsiteX11" fmla="*/ 426128 w 2556769"/>
              <a:gd name="connsiteY11" fmla="*/ 552038 h 552038"/>
              <a:gd name="connsiteX12" fmla="*/ 0 w 2556769"/>
              <a:gd name="connsiteY12" fmla="*/ 552038 h 552038"/>
              <a:gd name="connsiteX13" fmla="*/ 0 w 2556769"/>
              <a:gd name="connsiteY13" fmla="*/ 230016 h 552038"/>
              <a:gd name="connsiteX14" fmla="*/ 0 w 2556769"/>
              <a:gd name="connsiteY14" fmla="*/ 92006 h 552038"/>
              <a:gd name="connsiteX15" fmla="*/ 0 w 2556769"/>
              <a:gd name="connsiteY15" fmla="*/ 92006 h 552038"/>
              <a:gd name="connsiteX16" fmla="*/ 0 w 2556769"/>
              <a:gd name="connsiteY16" fmla="*/ 0 h 552038"/>
              <a:gd name="connsiteX0" fmla="*/ 0 w 2556769"/>
              <a:gd name="connsiteY0" fmla="*/ 408768 h 960806"/>
              <a:gd name="connsiteX1" fmla="*/ 20687 w 2556769"/>
              <a:gd name="connsiteY1" fmla="*/ 443274 h 960806"/>
              <a:gd name="connsiteX2" fmla="*/ 67729 w 2556769"/>
              <a:gd name="connsiteY2" fmla="*/ 0 h 960806"/>
              <a:gd name="connsiteX3" fmla="*/ 1065320 w 2556769"/>
              <a:gd name="connsiteY3" fmla="*/ 408768 h 960806"/>
              <a:gd name="connsiteX4" fmla="*/ 2556769 w 2556769"/>
              <a:gd name="connsiteY4" fmla="*/ 408768 h 960806"/>
              <a:gd name="connsiteX5" fmla="*/ 2556769 w 2556769"/>
              <a:gd name="connsiteY5" fmla="*/ 500774 h 960806"/>
              <a:gd name="connsiteX6" fmla="*/ 2556769 w 2556769"/>
              <a:gd name="connsiteY6" fmla="*/ 500774 h 960806"/>
              <a:gd name="connsiteX7" fmla="*/ 2556769 w 2556769"/>
              <a:gd name="connsiteY7" fmla="*/ 638784 h 960806"/>
              <a:gd name="connsiteX8" fmla="*/ 2556769 w 2556769"/>
              <a:gd name="connsiteY8" fmla="*/ 960806 h 960806"/>
              <a:gd name="connsiteX9" fmla="*/ 1065320 w 2556769"/>
              <a:gd name="connsiteY9" fmla="*/ 960806 h 960806"/>
              <a:gd name="connsiteX10" fmla="*/ 426128 w 2556769"/>
              <a:gd name="connsiteY10" fmla="*/ 960806 h 960806"/>
              <a:gd name="connsiteX11" fmla="*/ 426128 w 2556769"/>
              <a:gd name="connsiteY11" fmla="*/ 960806 h 960806"/>
              <a:gd name="connsiteX12" fmla="*/ 0 w 2556769"/>
              <a:gd name="connsiteY12" fmla="*/ 960806 h 960806"/>
              <a:gd name="connsiteX13" fmla="*/ 0 w 2556769"/>
              <a:gd name="connsiteY13" fmla="*/ 638784 h 960806"/>
              <a:gd name="connsiteX14" fmla="*/ 0 w 2556769"/>
              <a:gd name="connsiteY14" fmla="*/ 500774 h 960806"/>
              <a:gd name="connsiteX15" fmla="*/ 0 w 2556769"/>
              <a:gd name="connsiteY15" fmla="*/ 500774 h 960806"/>
              <a:gd name="connsiteX16" fmla="*/ 0 w 2556769"/>
              <a:gd name="connsiteY16" fmla="*/ 408768 h 960806"/>
              <a:gd name="connsiteX0" fmla="*/ 0 w 2556769"/>
              <a:gd name="connsiteY0" fmla="*/ 408768 h 960806"/>
              <a:gd name="connsiteX1" fmla="*/ 20687 w 2556769"/>
              <a:gd name="connsiteY1" fmla="*/ 443274 h 960806"/>
              <a:gd name="connsiteX2" fmla="*/ 67729 w 2556769"/>
              <a:gd name="connsiteY2" fmla="*/ 0 h 960806"/>
              <a:gd name="connsiteX3" fmla="*/ 254437 w 2556769"/>
              <a:gd name="connsiteY3" fmla="*/ 400142 h 960806"/>
              <a:gd name="connsiteX4" fmla="*/ 2556769 w 2556769"/>
              <a:gd name="connsiteY4" fmla="*/ 408768 h 960806"/>
              <a:gd name="connsiteX5" fmla="*/ 2556769 w 2556769"/>
              <a:gd name="connsiteY5" fmla="*/ 500774 h 960806"/>
              <a:gd name="connsiteX6" fmla="*/ 2556769 w 2556769"/>
              <a:gd name="connsiteY6" fmla="*/ 500774 h 960806"/>
              <a:gd name="connsiteX7" fmla="*/ 2556769 w 2556769"/>
              <a:gd name="connsiteY7" fmla="*/ 638784 h 960806"/>
              <a:gd name="connsiteX8" fmla="*/ 2556769 w 2556769"/>
              <a:gd name="connsiteY8" fmla="*/ 960806 h 960806"/>
              <a:gd name="connsiteX9" fmla="*/ 1065320 w 2556769"/>
              <a:gd name="connsiteY9" fmla="*/ 960806 h 960806"/>
              <a:gd name="connsiteX10" fmla="*/ 426128 w 2556769"/>
              <a:gd name="connsiteY10" fmla="*/ 960806 h 960806"/>
              <a:gd name="connsiteX11" fmla="*/ 426128 w 2556769"/>
              <a:gd name="connsiteY11" fmla="*/ 960806 h 960806"/>
              <a:gd name="connsiteX12" fmla="*/ 0 w 2556769"/>
              <a:gd name="connsiteY12" fmla="*/ 960806 h 960806"/>
              <a:gd name="connsiteX13" fmla="*/ 0 w 2556769"/>
              <a:gd name="connsiteY13" fmla="*/ 638784 h 960806"/>
              <a:gd name="connsiteX14" fmla="*/ 0 w 2556769"/>
              <a:gd name="connsiteY14" fmla="*/ 500774 h 960806"/>
              <a:gd name="connsiteX15" fmla="*/ 0 w 2556769"/>
              <a:gd name="connsiteY15" fmla="*/ 500774 h 960806"/>
              <a:gd name="connsiteX16" fmla="*/ 0 w 2556769"/>
              <a:gd name="connsiteY16" fmla="*/ 408768 h 96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6769" h="960806">
                <a:moveTo>
                  <a:pt x="0" y="408768"/>
                </a:moveTo>
                <a:lnTo>
                  <a:pt x="20687" y="443274"/>
                </a:lnTo>
                <a:lnTo>
                  <a:pt x="67729" y="0"/>
                </a:lnTo>
                <a:lnTo>
                  <a:pt x="254437" y="400142"/>
                </a:lnTo>
                <a:lnTo>
                  <a:pt x="2556769" y="408768"/>
                </a:lnTo>
                <a:lnTo>
                  <a:pt x="2556769" y="500774"/>
                </a:lnTo>
                <a:lnTo>
                  <a:pt x="2556769" y="500774"/>
                </a:lnTo>
                <a:lnTo>
                  <a:pt x="2556769" y="638784"/>
                </a:lnTo>
                <a:lnTo>
                  <a:pt x="2556769" y="960806"/>
                </a:lnTo>
                <a:lnTo>
                  <a:pt x="1065320" y="960806"/>
                </a:lnTo>
                <a:lnTo>
                  <a:pt x="426128" y="960806"/>
                </a:lnTo>
                <a:lnTo>
                  <a:pt x="426128" y="960806"/>
                </a:lnTo>
                <a:lnTo>
                  <a:pt x="0" y="960806"/>
                </a:lnTo>
                <a:lnTo>
                  <a:pt x="0" y="638784"/>
                </a:lnTo>
                <a:lnTo>
                  <a:pt x="0" y="500774"/>
                </a:lnTo>
                <a:lnTo>
                  <a:pt x="0" y="500774"/>
                </a:lnTo>
                <a:lnTo>
                  <a:pt x="0" y="40876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smtClean="0"/>
          </a:p>
          <a:p>
            <a:pPr algn="ctr"/>
            <a:r>
              <a:rPr lang="en-US" b="1" dirty="0" smtClean="0"/>
              <a:t>Beginning </a:t>
            </a:r>
            <a:r>
              <a:rPr lang="en-US" b="1" dirty="0"/>
              <a:t>of the solar system</a:t>
            </a:r>
            <a:endParaRPr lang="en-IN" b="1" dirty="0"/>
          </a:p>
        </p:txBody>
      </p:sp>
      <p:sp>
        <p:nvSpPr>
          <p:cNvPr id="23" name="Speech Bubble: Rectangle 22">
            <a:extLst>
              <a:ext uri="{FF2B5EF4-FFF2-40B4-BE49-F238E27FC236}">
                <a16:creationId xmlns:a16="http://schemas.microsoft.com/office/drawing/2014/main" id="{A191DC1F-DE89-4D81-B054-6B366E533B78}"/>
              </a:ext>
            </a:extLst>
          </p:cNvPr>
          <p:cNvSpPr/>
          <p:nvPr/>
        </p:nvSpPr>
        <p:spPr>
          <a:xfrm>
            <a:off x="10067454" y="2640493"/>
            <a:ext cx="1216242" cy="333659"/>
          </a:xfrm>
          <a:prstGeom prst="wedgeRectCallout">
            <a:avLst>
              <a:gd name="adj1" fmla="val 43182"/>
              <a:gd name="adj2" fmla="val -301554"/>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Agrarian</a:t>
            </a:r>
            <a:endParaRPr lang="en-IN" b="1" dirty="0"/>
          </a:p>
        </p:txBody>
      </p:sp>
      <p:sp>
        <p:nvSpPr>
          <p:cNvPr id="24" name="Speech Bubble: Rectangle 23">
            <a:extLst>
              <a:ext uri="{FF2B5EF4-FFF2-40B4-BE49-F238E27FC236}">
                <a16:creationId xmlns:a16="http://schemas.microsoft.com/office/drawing/2014/main" id="{EF6C7461-004D-4BBC-B55F-84E2B8BD98EE}"/>
              </a:ext>
            </a:extLst>
          </p:cNvPr>
          <p:cNvSpPr/>
          <p:nvPr/>
        </p:nvSpPr>
        <p:spPr>
          <a:xfrm>
            <a:off x="10567674" y="3067493"/>
            <a:ext cx="1216242" cy="286134"/>
          </a:xfrm>
          <a:prstGeom prst="wedgeRectCallout">
            <a:avLst>
              <a:gd name="adj1" fmla="val 47248"/>
              <a:gd name="adj2" fmla="val -5058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Industrial</a:t>
            </a:r>
            <a:endParaRPr lang="en-IN" b="1" dirty="0"/>
          </a:p>
        </p:txBody>
      </p:sp>
      <p:sp>
        <p:nvSpPr>
          <p:cNvPr id="29" name="Freeform: Shape 28">
            <a:extLst>
              <a:ext uri="{FF2B5EF4-FFF2-40B4-BE49-F238E27FC236}">
                <a16:creationId xmlns:a16="http://schemas.microsoft.com/office/drawing/2014/main" id="{3838DB94-1006-4277-A8DA-83B7D24142B1}"/>
              </a:ext>
            </a:extLst>
          </p:cNvPr>
          <p:cNvSpPr/>
          <p:nvPr/>
        </p:nvSpPr>
        <p:spPr>
          <a:xfrm>
            <a:off x="8314200" y="1548255"/>
            <a:ext cx="2669940" cy="1038699"/>
          </a:xfrm>
          <a:custGeom>
            <a:avLst/>
            <a:gdLst>
              <a:gd name="connsiteX0" fmla="*/ 502737 w 2556769"/>
              <a:gd name="connsiteY0" fmla="*/ 0 h 969682"/>
              <a:gd name="connsiteX1" fmla="*/ 1065320 w 2556769"/>
              <a:gd name="connsiteY1" fmla="*/ 417644 h 969682"/>
              <a:gd name="connsiteX2" fmla="*/ 2207195 w 2556769"/>
              <a:gd name="connsiteY2" fmla="*/ 417644 h 969682"/>
              <a:gd name="connsiteX3" fmla="*/ 2551196 w 2556769"/>
              <a:gd name="connsiteY3" fmla="*/ 68628 h 969682"/>
              <a:gd name="connsiteX4" fmla="*/ 2551196 w 2556769"/>
              <a:gd name="connsiteY4" fmla="*/ 417644 h 969682"/>
              <a:gd name="connsiteX5" fmla="*/ 2556769 w 2556769"/>
              <a:gd name="connsiteY5" fmla="*/ 417644 h 969682"/>
              <a:gd name="connsiteX6" fmla="*/ 2556769 w 2556769"/>
              <a:gd name="connsiteY6" fmla="*/ 509650 h 969682"/>
              <a:gd name="connsiteX7" fmla="*/ 2556769 w 2556769"/>
              <a:gd name="connsiteY7" fmla="*/ 647660 h 969682"/>
              <a:gd name="connsiteX8" fmla="*/ 2556769 w 2556769"/>
              <a:gd name="connsiteY8" fmla="*/ 969682 h 969682"/>
              <a:gd name="connsiteX9" fmla="*/ 1065320 w 2556769"/>
              <a:gd name="connsiteY9" fmla="*/ 969682 h 969682"/>
              <a:gd name="connsiteX10" fmla="*/ 426128 w 2556769"/>
              <a:gd name="connsiteY10" fmla="*/ 969682 h 969682"/>
              <a:gd name="connsiteX11" fmla="*/ 0 w 2556769"/>
              <a:gd name="connsiteY11" fmla="*/ 969682 h 969682"/>
              <a:gd name="connsiteX12" fmla="*/ 0 w 2556769"/>
              <a:gd name="connsiteY12" fmla="*/ 647660 h 969682"/>
              <a:gd name="connsiteX13" fmla="*/ 0 w 2556769"/>
              <a:gd name="connsiteY13" fmla="*/ 509650 h 969682"/>
              <a:gd name="connsiteX14" fmla="*/ 0 w 2556769"/>
              <a:gd name="connsiteY14" fmla="*/ 417644 h 969682"/>
              <a:gd name="connsiteX15" fmla="*/ 426128 w 2556769"/>
              <a:gd name="connsiteY15" fmla="*/ 417644 h 969682"/>
              <a:gd name="connsiteX0" fmla="*/ 502737 w 2556769"/>
              <a:gd name="connsiteY0" fmla="*/ 0 h 969682"/>
              <a:gd name="connsiteX1" fmla="*/ 1065320 w 2556769"/>
              <a:gd name="connsiteY1" fmla="*/ 417644 h 969682"/>
              <a:gd name="connsiteX2" fmla="*/ 2207195 w 2556769"/>
              <a:gd name="connsiteY2" fmla="*/ 417644 h 969682"/>
              <a:gd name="connsiteX3" fmla="*/ 2551196 w 2556769"/>
              <a:gd name="connsiteY3" fmla="*/ 68628 h 969682"/>
              <a:gd name="connsiteX4" fmla="*/ 2551196 w 2556769"/>
              <a:gd name="connsiteY4" fmla="*/ 417644 h 969682"/>
              <a:gd name="connsiteX5" fmla="*/ 2556769 w 2556769"/>
              <a:gd name="connsiteY5" fmla="*/ 417644 h 969682"/>
              <a:gd name="connsiteX6" fmla="*/ 2556769 w 2556769"/>
              <a:gd name="connsiteY6" fmla="*/ 509650 h 969682"/>
              <a:gd name="connsiteX7" fmla="*/ 2556769 w 2556769"/>
              <a:gd name="connsiteY7" fmla="*/ 647660 h 969682"/>
              <a:gd name="connsiteX8" fmla="*/ 2556769 w 2556769"/>
              <a:gd name="connsiteY8" fmla="*/ 969682 h 969682"/>
              <a:gd name="connsiteX9" fmla="*/ 1065320 w 2556769"/>
              <a:gd name="connsiteY9" fmla="*/ 969682 h 969682"/>
              <a:gd name="connsiteX10" fmla="*/ 426128 w 2556769"/>
              <a:gd name="connsiteY10" fmla="*/ 969682 h 969682"/>
              <a:gd name="connsiteX11" fmla="*/ 0 w 2556769"/>
              <a:gd name="connsiteY11" fmla="*/ 969682 h 969682"/>
              <a:gd name="connsiteX12" fmla="*/ 0 w 2556769"/>
              <a:gd name="connsiteY12" fmla="*/ 647660 h 969682"/>
              <a:gd name="connsiteX13" fmla="*/ 0 w 2556769"/>
              <a:gd name="connsiteY13" fmla="*/ 509650 h 969682"/>
              <a:gd name="connsiteX14" fmla="*/ 0 w 2556769"/>
              <a:gd name="connsiteY14" fmla="*/ 417644 h 969682"/>
              <a:gd name="connsiteX15" fmla="*/ 55193 w 2556769"/>
              <a:gd name="connsiteY15" fmla="*/ 394094 h 969682"/>
              <a:gd name="connsiteX16" fmla="*/ 502737 w 2556769"/>
              <a:gd name="connsiteY16" fmla="*/ 0 h 969682"/>
              <a:gd name="connsiteX0" fmla="*/ 502737 w 2556769"/>
              <a:gd name="connsiteY0" fmla="*/ 0 h 969682"/>
              <a:gd name="connsiteX1" fmla="*/ 383833 w 2556769"/>
              <a:gd name="connsiteY1" fmla="*/ 401943 h 969682"/>
              <a:gd name="connsiteX2" fmla="*/ 2207195 w 2556769"/>
              <a:gd name="connsiteY2" fmla="*/ 417644 h 969682"/>
              <a:gd name="connsiteX3" fmla="*/ 2551196 w 2556769"/>
              <a:gd name="connsiteY3" fmla="*/ 68628 h 969682"/>
              <a:gd name="connsiteX4" fmla="*/ 2551196 w 2556769"/>
              <a:gd name="connsiteY4" fmla="*/ 417644 h 969682"/>
              <a:gd name="connsiteX5" fmla="*/ 2556769 w 2556769"/>
              <a:gd name="connsiteY5" fmla="*/ 417644 h 969682"/>
              <a:gd name="connsiteX6" fmla="*/ 2556769 w 2556769"/>
              <a:gd name="connsiteY6" fmla="*/ 509650 h 969682"/>
              <a:gd name="connsiteX7" fmla="*/ 2556769 w 2556769"/>
              <a:gd name="connsiteY7" fmla="*/ 647660 h 969682"/>
              <a:gd name="connsiteX8" fmla="*/ 2556769 w 2556769"/>
              <a:gd name="connsiteY8" fmla="*/ 969682 h 969682"/>
              <a:gd name="connsiteX9" fmla="*/ 1065320 w 2556769"/>
              <a:gd name="connsiteY9" fmla="*/ 969682 h 969682"/>
              <a:gd name="connsiteX10" fmla="*/ 426128 w 2556769"/>
              <a:gd name="connsiteY10" fmla="*/ 969682 h 969682"/>
              <a:gd name="connsiteX11" fmla="*/ 0 w 2556769"/>
              <a:gd name="connsiteY11" fmla="*/ 969682 h 969682"/>
              <a:gd name="connsiteX12" fmla="*/ 0 w 2556769"/>
              <a:gd name="connsiteY12" fmla="*/ 647660 h 969682"/>
              <a:gd name="connsiteX13" fmla="*/ 0 w 2556769"/>
              <a:gd name="connsiteY13" fmla="*/ 509650 h 969682"/>
              <a:gd name="connsiteX14" fmla="*/ 0 w 2556769"/>
              <a:gd name="connsiteY14" fmla="*/ 417644 h 969682"/>
              <a:gd name="connsiteX15" fmla="*/ 55193 w 2556769"/>
              <a:gd name="connsiteY15" fmla="*/ 394094 h 969682"/>
              <a:gd name="connsiteX16" fmla="*/ 502737 w 2556769"/>
              <a:gd name="connsiteY16" fmla="*/ 0 h 969682"/>
              <a:gd name="connsiteX0" fmla="*/ 502737 w 2556769"/>
              <a:gd name="connsiteY0" fmla="*/ 0 h 969682"/>
              <a:gd name="connsiteX1" fmla="*/ 383833 w 2556769"/>
              <a:gd name="connsiteY1" fmla="*/ 401943 h 969682"/>
              <a:gd name="connsiteX2" fmla="*/ 2371097 w 2556769"/>
              <a:gd name="connsiteY2" fmla="*/ 425494 h 969682"/>
              <a:gd name="connsiteX3" fmla="*/ 2551196 w 2556769"/>
              <a:gd name="connsiteY3" fmla="*/ 68628 h 969682"/>
              <a:gd name="connsiteX4" fmla="*/ 2551196 w 2556769"/>
              <a:gd name="connsiteY4" fmla="*/ 417644 h 969682"/>
              <a:gd name="connsiteX5" fmla="*/ 2556769 w 2556769"/>
              <a:gd name="connsiteY5" fmla="*/ 417644 h 969682"/>
              <a:gd name="connsiteX6" fmla="*/ 2556769 w 2556769"/>
              <a:gd name="connsiteY6" fmla="*/ 509650 h 969682"/>
              <a:gd name="connsiteX7" fmla="*/ 2556769 w 2556769"/>
              <a:gd name="connsiteY7" fmla="*/ 647660 h 969682"/>
              <a:gd name="connsiteX8" fmla="*/ 2556769 w 2556769"/>
              <a:gd name="connsiteY8" fmla="*/ 969682 h 969682"/>
              <a:gd name="connsiteX9" fmla="*/ 1065320 w 2556769"/>
              <a:gd name="connsiteY9" fmla="*/ 969682 h 969682"/>
              <a:gd name="connsiteX10" fmla="*/ 426128 w 2556769"/>
              <a:gd name="connsiteY10" fmla="*/ 969682 h 969682"/>
              <a:gd name="connsiteX11" fmla="*/ 0 w 2556769"/>
              <a:gd name="connsiteY11" fmla="*/ 969682 h 969682"/>
              <a:gd name="connsiteX12" fmla="*/ 0 w 2556769"/>
              <a:gd name="connsiteY12" fmla="*/ 647660 h 969682"/>
              <a:gd name="connsiteX13" fmla="*/ 0 w 2556769"/>
              <a:gd name="connsiteY13" fmla="*/ 509650 h 969682"/>
              <a:gd name="connsiteX14" fmla="*/ 0 w 2556769"/>
              <a:gd name="connsiteY14" fmla="*/ 417644 h 969682"/>
              <a:gd name="connsiteX15" fmla="*/ 55193 w 2556769"/>
              <a:gd name="connsiteY15" fmla="*/ 394094 h 969682"/>
              <a:gd name="connsiteX16" fmla="*/ 502737 w 2556769"/>
              <a:gd name="connsiteY16" fmla="*/ 0 h 969682"/>
              <a:gd name="connsiteX0" fmla="*/ 425099 w 2556769"/>
              <a:gd name="connsiteY0" fmla="*/ 0 h 1008933"/>
              <a:gd name="connsiteX1" fmla="*/ 383833 w 2556769"/>
              <a:gd name="connsiteY1" fmla="*/ 441194 h 1008933"/>
              <a:gd name="connsiteX2" fmla="*/ 2371097 w 2556769"/>
              <a:gd name="connsiteY2" fmla="*/ 464745 h 1008933"/>
              <a:gd name="connsiteX3" fmla="*/ 2551196 w 2556769"/>
              <a:gd name="connsiteY3" fmla="*/ 107879 h 1008933"/>
              <a:gd name="connsiteX4" fmla="*/ 2551196 w 2556769"/>
              <a:gd name="connsiteY4" fmla="*/ 456895 h 1008933"/>
              <a:gd name="connsiteX5" fmla="*/ 2556769 w 2556769"/>
              <a:gd name="connsiteY5" fmla="*/ 456895 h 1008933"/>
              <a:gd name="connsiteX6" fmla="*/ 2556769 w 2556769"/>
              <a:gd name="connsiteY6" fmla="*/ 548901 h 1008933"/>
              <a:gd name="connsiteX7" fmla="*/ 2556769 w 2556769"/>
              <a:gd name="connsiteY7" fmla="*/ 686911 h 1008933"/>
              <a:gd name="connsiteX8" fmla="*/ 2556769 w 2556769"/>
              <a:gd name="connsiteY8" fmla="*/ 1008933 h 1008933"/>
              <a:gd name="connsiteX9" fmla="*/ 1065320 w 2556769"/>
              <a:gd name="connsiteY9" fmla="*/ 1008933 h 1008933"/>
              <a:gd name="connsiteX10" fmla="*/ 426128 w 2556769"/>
              <a:gd name="connsiteY10" fmla="*/ 1008933 h 1008933"/>
              <a:gd name="connsiteX11" fmla="*/ 0 w 2556769"/>
              <a:gd name="connsiteY11" fmla="*/ 1008933 h 1008933"/>
              <a:gd name="connsiteX12" fmla="*/ 0 w 2556769"/>
              <a:gd name="connsiteY12" fmla="*/ 686911 h 1008933"/>
              <a:gd name="connsiteX13" fmla="*/ 0 w 2556769"/>
              <a:gd name="connsiteY13" fmla="*/ 548901 h 1008933"/>
              <a:gd name="connsiteX14" fmla="*/ 0 w 2556769"/>
              <a:gd name="connsiteY14" fmla="*/ 456895 h 1008933"/>
              <a:gd name="connsiteX15" fmla="*/ 55193 w 2556769"/>
              <a:gd name="connsiteY15" fmla="*/ 433345 h 1008933"/>
              <a:gd name="connsiteX16" fmla="*/ 425099 w 2556769"/>
              <a:gd name="connsiteY16" fmla="*/ 0 h 1008933"/>
              <a:gd name="connsiteX0" fmla="*/ 425099 w 2637460"/>
              <a:gd name="connsiteY0" fmla="*/ 2024 h 1010957"/>
              <a:gd name="connsiteX1" fmla="*/ 383833 w 2637460"/>
              <a:gd name="connsiteY1" fmla="*/ 443218 h 1010957"/>
              <a:gd name="connsiteX2" fmla="*/ 2371097 w 2637460"/>
              <a:gd name="connsiteY2" fmla="*/ 466769 h 1010957"/>
              <a:gd name="connsiteX3" fmla="*/ 2637460 w 2637460"/>
              <a:gd name="connsiteY3" fmla="*/ 0 h 1010957"/>
              <a:gd name="connsiteX4" fmla="*/ 2551196 w 2637460"/>
              <a:gd name="connsiteY4" fmla="*/ 458919 h 1010957"/>
              <a:gd name="connsiteX5" fmla="*/ 2556769 w 2637460"/>
              <a:gd name="connsiteY5" fmla="*/ 458919 h 1010957"/>
              <a:gd name="connsiteX6" fmla="*/ 2556769 w 2637460"/>
              <a:gd name="connsiteY6" fmla="*/ 550925 h 1010957"/>
              <a:gd name="connsiteX7" fmla="*/ 2556769 w 2637460"/>
              <a:gd name="connsiteY7" fmla="*/ 688935 h 1010957"/>
              <a:gd name="connsiteX8" fmla="*/ 2556769 w 2637460"/>
              <a:gd name="connsiteY8" fmla="*/ 1010957 h 1010957"/>
              <a:gd name="connsiteX9" fmla="*/ 1065320 w 2637460"/>
              <a:gd name="connsiteY9" fmla="*/ 1010957 h 1010957"/>
              <a:gd name="connsiteX10" fmla="*/ 426128 w 2637460"/>
              <a:gd name="connsiteY10" fmla="*/ 1010957 h 1010957"/>
              <a:gd name="connsiteX11" fmla="*/ 0 w 2637460"/>
              <a:gd name="connsiteY11" fmla="*/ 1010957 h 1010957"/>
              <a:gd name="connsiteX12" fmla="*/ 0 w 2637460"/>
              <a:gd name="connsiteY12" fmla="*/ 688935 h 1010957"/>
              <a:gd name="connsiteX13" fmla="*/ 0 w 2637460"/>
              <a:gd name="connsiteY13" fmla="*/ 550925 h 1010957"/>
              <a:gd name="connsiteX14" fmla="*/ 0 w 2637460"/>
              <a:gd name="connsiteY14" fmla="*/ 458919 h 1010957"/>
              <a:gd name="connsiteX15" fmla="*/ 55193 w 2637460"/>
              <a:gd name="connsiteY15" fmla="*/ 435369 h 1010957"/>
              <a:gd name="connsiteX16" fmla="*/ 425099 w 2637460"/>
              <a:gd name="connsiteY16" fmla="*/ 2024 h 101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7460" h="1010957">
                <a:moveTo>
                  <a:pt x="425099" y="2024"/>
                </a:moveTo>
                <a:lnTo>
                  <a:pt x="383833" y="443218"/>
                </a:lnTo>
                <a:lnTo>
                  <a:pt x="2371097" y="466769"/>
                </a:lnTo>
                <a:lnTo>
                  <a:pt x="2637460" y="0"/>
                </a:lnTo>
                <a:lnTo>
                  <a:pt x="2551196" y="458919"/>
                </a:lnTo>
                <a:lnTo>
                  <a:pt x="2556769" y="458919"/>
                </a:lnTo>
                <a:lnTo>
                  <a:pt x="2556769" y="550925"/>
                </a:lnTo>
                <a:lnTo>
                  <a:pt x="2556769" y="688935"/>
                </a:lnTo>
                <a:lnTo>
                  <a:pt x="2556769" y="1010957"/>
                </a:lnTo>
                <a:lnTo>
                  <a:pt x="1065320" y="1010957"/>
                </a:lnTo>
                <a:lnTo>
                  <a:pt x="426128" y="1010957"/>
                </a:lnTo>
                <a:lnTo>
                  <a:pt x="0" y="1010957"/>
                </a:lnTo>
                <a:lnTo>
                  <a:pt x="0" y="688935"/>
                </a:lnTo>
                <a:lnTo>
                  <a:pt x="0" y="550925"/>
                </a:lnTo>
                <a:lnTo>
                  <a:pt x="0" y="458919"/>
                </a:lnTo>
                <a:lnTo>
                  <a:pt x="55193" y="435369"/>
                </a:lnTo>
                <a:cubicBezTo>
                  <a:pt x="80729" y="296154"/>
                  <a:pt x="399563" y="141239"/>
                  <a:pt x="425099" y="2024"/>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endParaRPr lang="en-US" b="1" dirty="0" smtClean="0"/>
          </a:p>
          <a:p>
            <a:pPr algn="ctr"/>
            <a:r>
              <a:rPr lang="en-US" b="1" dirty="0" smtClean="0"/>
              <a:t>Paleolithic era:</a:t>
            </a:r>
            <a:endParaRPr lang="en-US" b="1" dirty="0"/>
          </a:p>
          <a:p>
            <a:pPr algn="ctr"/>
            <a:r>
              <a:rPr lang="en-US" b="1" dirty="0"/>
              <a:t>Hunter gatherer</a:t>
            </a:r>
            <a:endParaRPr lang="en-IN" b="1" dirty="0"/>
          </a:p>
        </p:txBody>
      </p:sp>
      <p:sp>
        <p:nvSpPr>
          <p:cNvPr id="30" name="Content Placeholder 25">
            <a:extLst>
              <a:ext uri="{FF2B5EF4-FFF2-40B4-BE49-F238E27FC236}">
                <a16:creationId xmlns:a16="http://schemas.microsoft.com/office/drawing/2014/main" id="{FB00FCD2-5686-4BDE-B61D-74E1B0ADA8B7}"/>
              </a:ext>
            </a:extLst>
          </p:cNvPr>
          <p:cNvSpPr txBox="1">
            <a:spLocks/>
          </p:cNvSpPr>
          <p:nvPr/>
        </p:nvSpPr>
        <p:spPr>
          <a:xfrm>
            <a:off x="336151" y="4380899"/>
            <a:ext cx="11017649" cy="102832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2">
                    <a:lumMod val="25000"/>
                  </a:schemeClr>
                </a:solidFill>
              </a:rPr>
              <a:t>A diﬀerent kind of acceleration has been happening here on earth. For humans, acceleration means that the rate and scale of </a:t>
            </a:r>
            <a:r>
              <a:rPr lang="en-US" b="1" dirty="0" smtClean="0">
                <a:solidFill>
                  <a:schemeClr val="bg2">
                    <a:lumMod val="25000"/>
                  </a:schemeClr>
                </a:solidFill>
              </a:rPr>
              <a:t>cultural and technological changes have been </a:t>
            </a:r>
            <a:r>
              <a:rPr lang="en-US" b="1" dirty="0">
                <a:solidFill>
                  <a:schemeClr val="bg2">
                    <a:lumMod val="25000"/>
                  </a:schemeClr>
                </a:solidFill>
              </a:rPr>
              <a:t>increasing. </a:t>
            </a:r>
            <a:endParaRPr lang="en-IN" b="1" dirty="0">
              <a:solidFill>
                <a:schemeClr val="bg2">
                  <a:lumMod val="25000"/>
                </a:schemeClr>
              </a:solidFill>
            </a:endParaRPr>
          </a:p>
        </p:txBody>
      </p:sp>
      <p:sp>
        <p:nvSpPr>
          <p:cNvPr id="3" name="Left-Right Arrow 2"/>
          <p:cNvSpPr/>
          <p:nvPr/>
        </p:nvSpPr>
        <p:spPr>
          <a:xfrm>
            <a:off x="4415252" y="1611859"/>
            <a:ext cx="748937" cy="32221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4344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974" y="353962"/>
            <a:ext cx="11117826" cy="6263148"/>
          </a:xfrm>
        </p:spPr>
        <p:txBody>
          <a:bodyPr>
            <a:normAutofit fontScale="70000" lnSpcReduction="20000"/>
          </a:bodyPr>
          <a:lstStyle/>
          <a:p>
            <a:r>
              <a:rPr lang="en-US" b="0" dirty="0"/>
              <a:t>Britain by the early 18th century came to possess the combination of social needs and social resources that provided the necessary preconditions of commercially successful </a:t>
            </a:r>
            <a:r>
              <a:rPr lang="en-US" b="0" dirty="0">
                <a:hlinkClick r:id="rId2"/>
              </a:rPr>
              <a:t>innovation</a:t>
            </a:r>
            <a:r>
              <a:rPr lang="en-US" b="0" dirty="0"/>
              <a:t> and a social system capable of sustaining and institutionalizing the processes of rapid technological change once they had started. </a:t>
            </a:r>
            <a:endParaRPr lang="en-US" b="0" dirty="0" smtClean="0"/>
          </a:p>
          <a:p>
            <a:r>
              <a:rPr lang="en-US" sz="2900" dirty="0" smtClean="0"/>
              <a:t>Steam engine - In</a:t>
            </a:r>
            <a:r>
              <a:rPr lang="en-US" b="0" dirty="0" smtClean="0"/>
              <a:t> </a:t>
            </a:r>
            <a:r>
              <a:rPr lang="en-US" b="0" dirty="0"/>
              <a:t>1765 </a:t>
            </a:r>
            <a:r>
              <a:rPr lang="en-US" b="0" dirty="0">
                <a:hlinkClick r:id="rId3"/>
              </a:rPr>
              <a:t>James Watt</a:t>
            </a:r>
            <a:r>
              <a:rPr lang="en-US" b="0" dirty="0"/>
              <a:t> greatly improved the </a:t>
            </a:r>
            <a:r>
              <a:rPr lang="en-US" b="0" dirty="0" err="1"/>
              <a:t>Newcomen</a:t>
            </a:r>
            <a:r>
              <a:rPr lang="en-US" b="0" dirty="0"/>
              <a:t> engine by adding a separate condenser to avoid heating and cooling the cylinder with each stroke</a:t>
            </a:r>
            <a:r>
              <a:rPr lang="en-US" b="0" dirty="0" smtClean="0"/>
              <a:t>. But became mainstream technology in early 1800s. First cotton ginning machine emerged during 1760s.</a:t>
            </a:r>
          </a:p>
          <a:p>
            <a:r>
              <a:rPr lang="en-US" sz="2900" dirty="0"/>
              <a:t>Windmill</a:t>
            </a:r>
            <a:r>
              <a:rPr lang="en-US" dirty="0" smtClean="0"/>
              <a:t> </a:t>
            </a:r>
            <a:r>
              <a:rPr lang="en-US" b="0" dirty="0" smtClean="0"/>
              <a:t>in early 1800s.</a:t>
            </a:r>
          </a:p>
          <a:p>
            <a:r>
              <a:rPr lang="en-US" dirty="0" smtClean="0"/>
              <a:t>Benjamin </a:t>
            </a:r>
            <a:r>
              <a:rPr lang="en-US" dirty="0"/>
              <a:t>Franklin of Pennsylvania, Alessandro Volta of the University of Pavia, Italy, and Michael Faraday of </a:t>
            </a:r>
            <a:r>
              <a:rPr lang="en-US" dirty="0" smtClean="0"/>
              <a:t>Britain 1810-20. But gained the present shape only at the turn of the century.</a:t>
            </a:r>
          </a:p>
          <a:p>
            <a:r>
              <a:rPr lang="en-US" dirty="0" smtClean="0"/>
              <a:t>Internal combustion engine: </a:t>
            </a:r>
            <a:r>
              <a:rPr lang="en-US" b="0" dirty="0"/>
              <a:t> German inventor </a:t>
            </a:r>
            <a:r>
              <a:rPr lang="en-US" b="0" dirty="0" err="1">
                <a:hlinkClick r:id="rId4"/>
              </a:rPr>
              <a:t>Nikolaus</a:t>
            </a:r>
            <a:r>
              <a:rPr lang="en-US" b="0" dirty="0">
                <a:hlinkClick r:id="rId4"/>
              </a:rPr>
              <a:t> Otto</a:t>
            </a:r>
            <a:r>
              <a:rPr lang="en-US" b="0" dirty="0"/>
              <a:t> in 1878 </a:t>
            </a:r>
            <a:r>
              <a:rPr lang="en-US" b="0" dirty="0" smtClean="0"/>
              <a:t>improved </a:t>
            </a:r>
            <a:r>
              <a:rPr lang="en-US" b="0" dirty="0"/>
              <a:t>the gas engine </a:t>
            </a:r>
            <a:r>
              <a:rPr lang="en-US" b="0" dirty="0" smtClean="0"/>
              <a:t>&amp; it became </a:t>
            </a:r>
            <a:r>
              <a:rPr lang="en-US" b="0" dirty="0"/>
              <a:t>a commercial success</a:t>
            </a:r>
            <a:r>
              <a:rPr lang="en-US" b="0" dirty="0" smtClean="0"/>
              <a:t>.</a:t>
            </a:r>
          </a:p>
          <a:p>
            <a:r>
              <a:rPr lang="en-US" sz="2900" dirty="0" smtClean="0"/>
              <a:t>Electricity - G</a:t>
            </a:r>
            <a:r>
              <a:rPr lang="en-US" b="0" dirty="0" smtClean="0"/>
              <a:t>erman </a:t>
            </a:r>
            <a:r>
              <a:rPr lang="en-US" b="0" dirty="0"/>
              <a:t>inventor </a:t>
            </a:r>
            <a:r>
              <a:rPr lang="en-US" b="0" dirty="0" err="1">
                <a:hlinkClick r:id="rId4"/>
              </a:rPr>
              <a:t>Nikolaus</a:t>
            </a:r>
            <a:r>
              <a:rPr lang="en-US" b="0" dirty="0">
                <a:hlinkClick r:id="rId4"/>
              </a:rPr>
              <a:t> Otto</a:t>
            </a:r>
            <a:r>
              <a:rPr lang="en-US" b="0" dirty="0"/>
              <a:t> in 1878 that the gas engine became a commercial success</a:t>
            </a:r>
            <a:r>
              <a:rPr lang="en-US" b="0" dirty="0" smtClean="0"/>
              <a:t>.</a:t>
            </a:r>
          </a:p>
          <a:p>
            <a:r>
              <a:rPr lang="en-US" b="0" dirty="0">
                <a:hlinkClick r:id="rId5"/>
              </a:rPr>
              <a:t>Gottlieb Daimler</a:t>
            </a:r>
            <a:r>
              <a:rPr lang="en-US" b="0" dirty="0"/>
              <a:t> and </a:t>
            </a:r>
            <a:r>
              <a:rPr lang="en-US" b="0" dirty="0">
                <a:hlinkClick r:id="rId6"/>
              </a:rPr>
              <a:t>Carl Benz</a:t>
            </a:r>
            <a:r>
              <a:rPr lang="en-US" b="0" dirty="0"/>
              <a:t> equipped the first motorcycle and the first motorcar respectively with engines of their own design in </a:t>
            </a:r>
            <a:r>
              <a:rPr lang="en-US" b="0" dirty="0" smtClean="0"/>
              <a:t>1885. </a:t>
            </a:r>
            <a:r>
              <a:rPr lang="en-US" b="0" dirty="0"/>
              <a:t>By the end of the 19th century, the internal-combustion engine was challenging the steam engine in many industrial and transport applications. </a:t>
            </a:r>
            <a:endParaRPr lang="en-US" b="0" dirty="0" smtClean="0"/>
          </a:p>
          <a:p>
            <a:r>
              <a:rPr lang="en-US" dirty="0" smtClean="0"/>
              <a:t>Electronics’</a:t>
            </a:r>
            <a:r>
              <a:rPr lang="en-US" b="0" dirty="0"/>
              <a:t> </a:t>
            </a:r>
            <a:r>
              <a:rPr lang="en-US" dirty="0"/>
              <a:t>history</a:t>
            </a:r>
            <a:r>
              <a:rPr lang="en-US" b="0" dirty="0"/>
              <a:t> began with the invention of vacuum diode by J.A. Fleming, in 1897</a:t>
            </a:r>
            <a:endParaRPr lang="en-US" dirty="0" smtClean="0"/>
          </a:p>
          <a:p>
            <a:r>
              <a:rPr lang="en-US" b="0" dirty="0"/>
              <a:t>The word </a:t>
            </a:r>
            <a:r>
              <a:rPr lang="en-US" b="0" i="1" dirty="0"/>
              <a:t>electronics</a:t>
            </a:r>
            <a:r>
              <a:rPr lang="en-US" b="0" dirty="0"/>
              <a:t> began to be used in the </a:t>
            </a:r>
            <a:r>
              <a:rPr lang="en-US" b="0" dirty="0" smtClean="0"/>
              <a:t>1940s.</a:t>
            </a:r>
          </a:p>
          <a:p>
            <a:r>
              <a:rPr lang="en-US" b="0" dirty="0"/>
              <a:t>The </a:t>
            </a:r>
            <a:r>
              <a:rPr lang="en-US" b="0" dirty="0">
                <a:hlinkClick r:id="rId7" tooltip="Electronics industry"/>
              </a:rPr>
              <a:t>electronics industry</a:t>
            </a:r>
            <a:r>
              <a:rPr lang="en-US" b="0" dirty="0"/>
              <a:t> was revolutionized by the inventions of the first </a:t>
            </a:r>
            <a:r>
              <a:rPr lang="en-US" b="0" dirty="0">
                <a:hlinkClick r:id="rId8" tooltip="Transistor"/>
              </a:rPr>
              <a:t>transistor</a:t>
            </a:r>
            <a:r>
              <a:rPr lang="en-US" b="0" dirty="0"/>
              <a:t> in 1948, the </a:t>
            </a:r>
            <a:r>
              <a:rPr lang="en-US" b="0" dirty="0">
                <a:hlinkClick r:id="rId9" tooltip="Integrated circuit"/>
              </a:rPr>
              <a:t>integrated circuit</a:t>
            </a:r>
            <a:r>
              <a:rPr lang="en-US" b="0" dirty="0"/>
              <a:t> chip in </a:t>
            </a:r>
            <a:r>
              <a:rPr lang="en-US" b="0" dirty="0" smtClean="0"/>
              <a:t>1959,</a:t>
            </a:r>
            <a:r>
              <a:rPr lang="en-US" b="0" baseline="30000" dirty="0"/>
              <a:t> </a:t>
            </a:r>
            <a:r>
              <a:rPr lang="en-US" b="0" dirty="0" smtClean="0"/>
              <a:t>and </a:t>
            </a:r>
            <a:r>
              <a:rPr lang="en-US" b="0" dirty="0"/>
              <a:t>the </a:t>
            </a:r>
            <a:r>
              <a:rPr lang="en-US" b="0" dirty="0">
                <a:hlinkClick r:id="rId10" tooltip="Silicon"/>
              </a:rPr>
              <a:t>silicon</a:t>
            </a:r>
            <a:r>
              <a:rPr lang="en-US" b="0" dirty="0"/>
              <a:t> </a:t>
            </a:r>
            <a:r>
              <a:rPr lang="en-US" b="0" dirty="0">
                <a:hlinkClick r:id="rId11" tooltip="MOSFET"/>
              </a:rPr>
              <a:t>MOSFET</a:t>
            </a:r>
            <a:r>
              <a:rPr lang="en-US" b="0" dirty="0"/>
              <a:t> (metal-oxide-semiconductor field-effect transistor) in 1959.</a:t>
            </a:r>
            <a:endParaRPr lang="en-IN" dirty="0"/>
          </a:p>
        </p:txBody>
      </p:sp>
    </p:spTree>
    <p:extLst>
      <p:ext uri="{BB962C8B-B14F-4D97-AF65-F5344CB8AC3E}">
        <p14:creationId xmlns:p14="http://schemas.microsoft.com/office/powerpoint/2010/main" val="147951350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39376228"/>
              </p:ext>
            </p:extLst>
          </p:nvPr>
        </p:nvGraphicFramePr>
        <p:xfrm>
          <a:off x="838200" y="889714"/>
          <a:ext cx="10515600" cy="4450080"/>
        </p:xfrm>
        <a:graphic>
          <a:graphicData uri="http://schemas.openxmlformats.org/drawingml/2006/table">
            <a:tbl>
              <a:tblPr firstRow="1" bandRow="1">
                <a:tableStyleId>{5C22544A-7EE6-4342-B048-85BDC9FD1C3A}</a:tableStyleId>
              </a:tblPr>
              <a:tblGrid>
                <a:gridCol w="959427">
                  <a:extLst>
                    <a:ext uri="{9D8B030D-6E8A-4147-A177-3AD203B41FA5}">
                      <a16:colId xmlns:a16="http://schemas.microsoft.com/office/drawing/2014/main" val="1727443502"/>
                    </a:ext>
                  </a:extLst>
                </a:gridCol>
                <a:gridCol w="9556173">
                  <a:extLst>
                    <a:ext uri="{9D8B030D-6E8A-4147-A177-3AD203B41FA5}">
                      <a16:colId xmlns:a16="http://schemas.microsoft.com/office/drawing/2014/main" val="2546115638"/>
                    </a:ext>
                  </a:extLst>
                </a:gridCol>
              </a:tblGrid>
              <a:tr h="370840">
                <a:tc>
                  <a:txBody>
                    <a:bodyPr/>
                    <a:lstStyle/>
                    <a:p>
                      <a:r>
                        <a:rPr lang="en-IN" dirty="0" smtClean="0"/>
                        <a:t>1990</a:t>
                      </a:r>
                      <a:endParaRPr lang="en-US" dirty="0"/>
                    </a:p>
                  </a:txBody>
                  <a:tcPr/>
                </a:tc>
                <a:tc>
                  <a:txBody>
                    <a:bodyPr/>
                    <a:lstStyle/>
                    <a:p>
                      <a:r>
                        <a:rPr lang="en-IN" dirty="0" smtClean="0"/>
                        <a:t>World Wide Web</a:t>
                      </a:r>
                      <a:endParaRPr lang="en-US" dirty="0"/>
                    </a:p>
                  </a:txBody>
                  <a:tcPr/>
                </a:tc>
                <a:extLst>
                  <a:ext uri="{0D108BD9-81ED-4DB2-BD59-A6C34878D82A}">
                    <a16:rowId xmlns:a16="http://schemas.microsoft.com/office/drawing/2014/main" val="2593139281"/>
                  </a:ext>
                </a:extLst>
              </a:tr>
              <a:tr h="370840">
                <a:tc>
                  <a:txBody>
                    <a:bodyPr/>
                    <a:lstStyle/>
                    <a:p>
                      <a:r>
                        <a:rPr lang="en-IN" dirty="0" smtClean="0"/>
                        <a:t>1991</a:t>
                      </a:r>
                      <a:endParaRPr lang="en-US" dirty="0"/>
                    </a:p>
                  </a:txBody>
                  <a:tcPr/>
                </a:tc>
                <a:tc>
                  <a:txBody>
                    <a:bodyPr/>
                    <a:lstStyle/>
                    <a:p>
                      <a:r>
                        <a:rPr lang="en-IN" dirty="0" smtClean="0"/>
                        <a:t>First hydrogen fuel cell</a:t>
                      </a:r>
                      <a:endParaRPr lang="en-US" dirty="0"/>
                    </a:p>
                  </a:txBody>
                  <a:tcPr/>
                </a:tc>
                <a:extLst>
                  <a:ext uri="{0D108BD9-81ED-4DB2-BD59-A6C34878D82A}">
                    <a16:rowId xmlns:a16="http://schemas.microsoft.com/office/drawing/2014/main" val="726032731"/>
                  </a:ext>
                </a:extLst>
              </a:tr>
              <a:tr h="370840">
                <a:tc>
                  <a:txBody>
                    <a:bodyPr/>
                    <a:lstStyle/>
                    <a:p>
                      <a:r>
                        <a:rPr lang="en-IN" dirty="0" smtClean="0"/>
                        <a:t>1992</a:t>
                      </a:r>
                      <a:endParaRPr lang="en-US" dirty="0"/>
                    </a:p>
                  </a:txBody>
                  <a:tcPr/>
                </a:tc>
                <a:tc>
                  <a:txBody>
                    <a:bodyPr/>
                    <a:lstStyle/>
                    <a:p>
                      <a:r>
                        <a:rPr lang="en-IN" dirty="0" smtClean="0"/>
                        <a:t>Digital cell phone</a:t>
                      </a:r>
                      <a:endParaRPr lang="en-US" dirty="0"/>
                    </a:p>
                  </a:txBody>
                  <a:tcPr/>
                </a:tc>
                <a:extLst>
                  <a:ext uri="{0D108BD9-81ED-4DB2-BD59-A6C34878D82A}">
                    <a16:rowId xmlns:a16="http://schemas.microsoft.com/office/drawing/2014/main" val="3075126258"/>
                  </a:ext>
                </a:extLst>
              </a:tr>
              <a:tr h="370840">
                <a:tc>
                  <a:txBody>
                    <a:bodyPr/>
                    <a:lstStyle/>
                    <a:p>
                      <a:r>
                        <a:rPr lang="en-IN" dirty="0" smtClean="0"/>
                        <a:t>1995</a:t>
                      </a:r>
                      <a:endParaRPr lang="en-US" dirty="0"/>
                    </a:p>
                  </a:txBody>
                  <a:tcPr/>
                </a:tc>
                <a:tc>
                  <a:txBody>
                    <a:bodyPr/>
                    <a:lstStyle/>
                    <a:p>
                      <a:r>
                        <a:rPr lang="en-IN" dirty="0" smtClean="0"/>
                        <a:t>DVDs</a:t>
                      </a:r>
                      <a:endParaRPr lang="en-US" dirty="0"/>
                    </a:p>
                  </a:txBody>
                  <a:tcPr/>
                </a:tc>
                <a:extLst>
                  <a:ext uri="{0D108BD9-81ED-4DB2-BD59-A6C34878D82A}">
                    <a16:rowId xmlns:a16="http://schemas.microsoft.com/office/drawing/2014/main" val="3003886242"/>
                  </a:ext>
                </a:extLst>
              </a:tr>
              <a:tr h="370840">
                <a:tc>
                  <a:txBody>
                    <a:bodyPr/>
                    <a:lstStyle/>
                    <a:p>
                      <a:r>
                        <a:rPr lang="en-IN" dirty="0" smtClean="0"/>
                        <a:t>1997</a:t>
                      </a:r>
                      <a:endParaRPr lang="en-US" dirty="0"/>
                    </a:p>
                  </a:txBody>
                  <a:tcPr/>
                </a:tc>
                <a:tc>
                  <a:txBody>
                    <a:bodyPr/>
                    <a:lstStyle/>
                    <a:p>
                      <a:r>
                        <a:rPr lang="en-IN" dirty="0" smtClean="0"/>
                        <a:t>Toyota hybrid car </a:t>
                      </a:r>
                      <a:endParaRPr lang="en-US" dirty="0"/>
                    </a:p>
                  </a:txBody>
                  <a:tcPr/>
                </a:tc>
                <a:extLst>
                  <a:ext uri="{0D108BD9-81ED-4DB2-BD59-A6C34878D82A}">
                    <a16:rowId xmlns:a16="http://schemas.microsoft.com/office/drawing/2014/main" val="3165899725"/>
                  </a:ext>
                </a:extLst>
              </a:tr>
              <a:tr h="370840">
                <a:tc>
                  <a:txBody>
                    <a:bodyPr/>
                    <a:lstStyle/>
                    <a:p>
                      <a:r>
                        <a:rPr lang="en-IN" dirty="0" smtClean="0"/>
                        <a:t>1998</a:t>
                      </a:r>
                      <a:endParaRPr lang="en-US" dirty="0"/>
                    </a:p>
                  </a:txBody>
                  <a:tcPr/>
                </a:tc>
                <a:tc>
                  <a:txBody>
                    <a:bodyPr/>
                    <a:lstStyle/>
                    <a:p>
                      <a:r>
                        <a:rPr lang="en-IN" dirty="0" smtClean="0"/>
                        <a:t>HD TV</a:t>
                      </a:r>
                      <a:endParaRPr lang="en-US" dirty="0"/>
                    </a:p>
                  </a:txBody>
                  <a:tcPr/>
                </a:tc>
                <a:extLst>
                  <a:ext uri="{0D108BD9-81ED-4DB2-BD59-A6C34878D82A}">
                    <a16:rowId xmlns:a16="http://schemas.microsoft.com/office/drawing/2014/main" val="1757178119"/>
                  </a:ext>
                </a:extLst>
              </a:tr>
              <a:tr h="370840">
                <a:tc>
                  <a:txBody>
                    <a:bodyPr/>
                    <a:lstStyle/>
                    <a:p>
                      <a:r>
                        <a:rPr lang="en-IN" dirty="0" smtClean="0"/>
                        <a:t>2000</a:t>
                      </a:r>
                      <a:endParaRPr lang="en-US" dirty="0"/>
                    </a:p>
                  </a:txBody>
                  <a:tcPr/>
                </a:tc>
                <a:tc>
                  <a:txBody>
                    <a:bodyPr/>
                    <a:lstStyle/>
                    <a:p>
                      <a:r>
                        <a:rPr lang="en-IN" dirty="0" smtClean="0"/>
                        <a:t>Nano-Textile fabrics</a:t>
                      </a:r>
                      <a:endParaRPr lang="en-US" dirty="0"/>
                    </a:p>
                  </a:txBody>
                  <a:tcPr/>
                </a:tc>
                <a:extLst>
                  <a:ext uri="{0D108BD9-81ED-4DB2-BD59-A6C34878D82A}">
                    <a16:rowId xmlns:a16="http://schemas.microsoft.com/office/drawing/2014/main" val="3112494977"/>
                  </a:ext>
                </a:extLst>
              </a:tr>
              <a:tr h="370840">
                <a:tc>
                  <a:txBody>
                    <a:bodyPr/>
                    <a:lstStyle/>
                    <a:p>
                      <a:r>
                        <a:rPr lang="en-IN" dirty="0" smtClean="0"/>
                        <a:t>2001</a:t>
                      </a:r>
                      <a:endParaRPr lang="en-US" dirty="0"/>
                    </a:p>
                  </a:txBody>
                  <a:tcPr/>
                </a:tc>
                <a:tc>
                  <a:txBody>
                    <a:bodyPr/>
                    <a:lstStyle/>
                    <a:p>
                      <a:r>
                        <a:rPr lang="en-IN" dirty="0" smtClean="0"/>
                        <a:t>Artificial heart</a:t>
                      </a:r>
                      <a:r>
                        <a:rPr lang="en-IN" baseline="0" dirty="0" smtClean="0"/>
                        <a:t> &amp; lever</a:t>
                      </a:r>
                      <a:endParaRPr lang="en-US" dirty="0"/>
                    </a:p>
                  </a:txBody>
                  <a:tcPr/>
                </a:tc>
                <a:extLst>
                  <a:ext uri="{0D108BD9-81ED-4DB2-BD59-A6C34878D82A}">
                    <a16:rowId xmlns:a16="http://schemas.microsoft.com/office/drawing/2014/main" val="2306909801"/>
                  </a:ext>
                </a:extLst>
              </a:tr>
              <a:tr h="370840">
                <a:tc>
                  <a:txBody>
                    <a:bodyPr/>
                    <a:lstStyle/>
                    <a:p>
                      <a:r>
                        <a:rPr lang="en-IN" dirty="0" smtClean="0"/>
                        <a:t>2004</a:t>
                      </a:r>
                      <a:endParaRPr lang="en-US" dirty="0"/>
                    </a:p>
                  </a:txBody>
                  <a:tcPr/>
                </a:tc>
                <a:tc>
                  <a:txBody>
                    <a:bodyPr/>
                    <a:lstStyle/>
                    <a:p>
                      <a:r>
                        <a:rPr lang="en-IN" dirty="0" smtClean="0"/>
                        <a:t>Facebook</a:t>
                      </a:r>
                      <a:endParaRPr lang="en-US" dirty="0"/>
                    </a:p>
                  </a:txBody>
                  <a:tcPr/>
                </a:tc>
                <a:extLst>
                  <a:ext uri="{0D108BD9-81ED-4DB2-BD59-A6C34878D82A}">
                    <a16:rowId xmlns:a16="http://schemas.microsoft.com/office/drawing/2014/main" val="3511476814"/>
                  </a:ext>
                </a:extLst>
              </a:tr>
              <a:tr h="370840">
                <a:tc>
                  <a:txBody>
                    <a:bodyPr/>
                    <a:lstStyle/>
                    <a:p>
                      <a:r>
                        <a:rPr lang="en-IN" dirty="0" smtClean="0"/>
                        <a:t>2005</a:t>
                      </a:r>
                      <a:endParaRPr lang="en-US" dirty="0"/>
                    </a:p>
                  </a:txBody>
                  <a:tcPr/>
                </a:tc>
                <a:tc>
                  <a:txBody>
                    <a:bodyPr/>
                    <a:lstStyle/>
                    <a:p>
                      <a:r>
                        <a:rPr lang="en-IN" dirty="0" smtClean="0"/>
                        <a:t>YouTube</a:t>
                      </a:r>
                      <a:endParaRPr lang="en-US" dirty="0"/>
                    </a:p>
                  </a:txBody>
                  <a:tcPr/>
                </a:tc>
                <a:extLst>
                  <a:ext uri="{0D108BD9-81ED-4DB2-BD59-A6C34878D82A}">
                    <a16:rowId xmlns:a16="http://schemas.microsoft.com/office/drawing/2014/main" val="3673936566"/>
                  </a:ext>
                </a:extLst>
              </a:tr>
              <a:tr h="370840">
                <a:tc>
                  <a:txBody>
                    <a:bodyPr/>
                    <a:lstStyle/>
                    <a:p>
                      <a:r>
                        <a:rPr lang="en-IN" dirty="0" smtClean="0"/>
                        <a:t>2007</a:t>
                      </a:r>
                      <a:endParaRPr lang="en-US" dirty="0"/>
                    </a:p>
                  </a:txBody>
                  <a:tcPr/>
                </a:tc>
                <a:tc>
                  <a:txBody>
                    <a:bodyPr/>
                    <a:lstStyle/>
                    <a:p>
                      <a:r>
                        <a:rPr lang="en-IN" dirty="0" smtClean="0"/>
                        <a:t>High efficiency in solar</a:t>
                      </a:r>
                      <a:r>
                        <a:rPr lang="en-IN" baseline="0" dirty="0" smtClean="0"/>
                        <a:t> cells</a:t>
                      </a:r>
                      <a:endParaRPr lang="en-US" dirty="0"/>
                    </a:p>
                  </a:txBody>
                  <a:tcPr/>
                </a:tc>
                <a:extLst>
                  <a:ext uri="{0D108BD9-81ED-4DB2-BD59-A6C34878D82A}">
                    <a16:rowId xmlns:a16="http://schemas.microsoft.com/office/drawing/2014/main" val="2464795514"/>
                  </a:ext>
                </a:extLst>
              </a:tr>
              <a:tr h="370840">
                <a:tc>
                  <a:txBody>
                    <a:bodyPr/>
                    <a:lstStyle/>
                    <a:p>
                      <a:r>
                        <a:rPr lang="en-IN" dirty="0" smtClean="0"/>
                        <a:t>2010</a:t>
                      </a:r>
                      <a:endParaRPr lang="en-US" dirty="0"/>
                    </a:p>
                  </a:txBody>
                  <a:tcPr/>
                </a:tc>
                <a:tc>
                  <a:txBody>
                    <a:bodyPr/>
                    <a:lstStyle/>
                    <a:p>
                      <a:r>
                        <a:rPr lang="en-IN" dirty="0" smtClean="0"/>
                        <a:t>iPad</a:t>
                      </a:r>
                      <a:endParaRPr lang="en-US" dirty="0"/>
                    </a:p>
                  </a:txBody>
                  <a:tcPr/>
                </a:tc>
                <a:extLst>
                  <a:ext uri="{0D108BD9-81ED-4DB2-BD59-A6C34878D82A}">
                    <a16:rowId xmlns:a16="http://schemas.microsoft.com/office/drawing/2014/main" val="445791547"/>
                  </a:ext>
                </a:extLst>
              </a:tr>
            </a:tbl>
          </a:graphicData>
        </a:graphic>
      </p:graphicFrame>
      <p:sp>
        <p:nvSpPr>
          <p:cNvPr id="6" name="TextBox 5"/>
          <p:cNvSpPr txBox="1"/>
          <p:nvPr/>
        </p:nvSpPr>
        <p:spPr>
          <a:xfrm>
            <a:off x="5276648" y="1855221"/>
            <a:ext cx="6841443" cy="2862322"/>
          </a:xfrm>
          <a:prstGeom prst="rect">
            <a:avLst/>
          </a:prstGeom>
          <a:noFill/>
        </p:spPr>
        <p:txBody>
          <a:bodyPr wrap="square" rtlCol="0">
            <a:spAutoFit/>
          </a:bodyPr>
          <a:lstStyle/>
          <a:p>
            <a:r>
              <a:rPr lang="en-IN" dirty="0" smtClean="0"/>
              <a:t>Autonomous vehicle, human traveling and settling down in other planets, </a:t>
            </a:r>
            <a:r>
              <a:rPr lang="en-IN" b="1" dirty="0" err="1"/>
              <a:t>Hyperautomation</a:t>
            </a:r>
            <a:r>
              <a:rPr lang="en-IN" b="1" dirty="0"/>
              <a:t>, </a:t>
            </a:r>
            <a:r>
              <a:rPr lang="en-IN" b="1" dirty="0" err="1"/>
              <a:t>blockchain</a:t>
            </a:r>
            <a:r>
              <a:rPr lang="en-IN" b="1" dirty="0"/>
              <a:t>, AI security, distributed cloud and autonomous things drive </a:t>
            </a:r>
            <a:r>
              <a:rPr lang="en-IN" b="1" dirty="0" smtClean="0"/>
              <a:t>disruption, </a:t>
            </a:r>
            <a:r>
              <a:rPr lang="en-IN" b="1" dirty="0">
                <a:solidFill>
                  <a:srgbClr val="C00000"/>
                </a:solidFill>
              </a:rPr>
              <a:t>scientists could augment the brain to increase memory storage, or implant a chip to decode neural </a:t>
            </a:r>
            <a:r>
              <a:rPr lang="en-IN" b="1" dirty="0" smtClean="0">
                <a:solidFill>
                  <a:srgbClr val="C00000"/>
                </a:solidFill>
              </a:rPr>
              <a:t>patterns.</a:t>
            </a:r>
            <a:r>
              <a:rPr lang="en-IN" dirty="0" smtClean="0"/>
              <a:t> Exoskeletons may become </a:t>
            </a:r>
            <a:r>
              <a:rPr lang="en-IN" dirty="0"/>
              <a:t>a standard uniform for autoworkers, enabling them to lift superhuman </a:t>
            </a:r>
            <a:r>
              <a:rPr lang="en-IN" dirty="0" smtClean="0"/>
              <a:t>weights. Doctors may implant </a:t>
            </a:r>
            <a:r>
              <a:rPr lang="en-IN" dirty="0"/>
              <a:t>sensors to track how drugs travel inside a </a:t>
            </a:r>
            <a:r>
              <a:rPr lang="en-IN" dirty="0" smtClean="0"/>
              <a:t>body. </a:t>
            </a:r>
            <a:r>
              <a:rPr lang="en-IN" dirty="0"/>
              <a:t>Technology is now on the cusp of moving beyond augmentation that replaces a human capability and into augmentation that creates superhuman capabilities. </a:t>
            </a:r>
            <a:r>
              <a:rPr lang="en-IN" dirty="0" smtClean="0"/>
              <a:t>.</a:t>
            </a:r>
            <a:endParaRPr lang="en-US" dirty="0"/>
          </a:p>
        </p:txBody>
      </p:sp>
    </p:spTree>
    <p:extLst>
      <p:ext uri="{BB962C8B-B14F-4D97-AF65-F5344CB8AC3E}">
        <p14:creationId xmlns:p14="http://schemas.microsoft.com/office/powerpoint/2010/main" val="2912892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098"/>
          </a:xfrm>
        </p:spPr>
        <p:txBody>
          <a:bodyPr/>
          <a:lstStyle/>
          <a:p>
            <a:r>
              <a:rPr lang="en-IN" sz="3600" b="1" dirty="0" smtClean="0">
                <a:solidFill>
                  <a:schemeClr val="accent5">
                    <a:lumMod val="75000"/>
                  </a:schemeClr>
                </a:solidFill>
              </a:rPr>
              <a:t>World Population: </a:t>
            </a:r>
            <a:r>
              <a:rPr lang="en-IN" sz="2800" b="1" dirty="0" smtClean="0">
                <a:solidFill>
                  <a:schemeClr val="accent5">
                    <a:lumMod val="75000"/>
                  </a:schemeClr>
                </a:solidFill>
              </a:rPr>
              <a:t>Source - Wikipedia</a:t>
            </a:r>
            <a:endParaRPr lang="en-IN" sz="2800" b="1" dirty="0">
              <a:solidFill>
                <a:schemeClr val="accent5">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155940" y="1006495"/>
            <a:ext cx="8419381" cy="5104057"/>
          </a:xfrm>
          <a:prstGeom prst="rect">
            <a:avLst/>
          </a:prstGeom>
        </p:spPr>
      </p:pic>
      <p:sp>
        <p:nvSpPr>
          <p:cNvPr id="5" name="Freeform 4"/>
          <p:cNvSpPr/>
          <p:nvPr/>
        </p:nvSpPr>
        <p:spPr>
          <a:xfrm>
            <a:off x="1778770" y="1214223"/>
            <a:ext cx="7440466" cy="4427901"/>
          </a:xfrm>
          <a:custGeom>
            <a:avLst/>
            <a:gdLst>
              <a:gd name="connsiteX0" fmla="*/ 0 w 9764485"/>
              <a:gd name="connsiteY0" fmla="*/ 4321629 h 4671509"/>
              <a:gd name="connsiteX1" fmla="*/ 7424057 w 9764485"/>
              <a:gd name="connsiteY1" fmla="*/ 4234543 h 4671509"/>
              <a:gd name="connsiteX2" fmla="*/ 9764485 w 9764485"/>
              <a:gd name="connsiteY2" fmla="*/ 0 h 4671509"/>
              <a:gd name="connsiteX0" fmla="*/ 0 w 9764485"/>
              <a:gd name="connsiteY0" fmla="*/ 4321629 h 4475837"/>
              <a:gd name="connsiteX1" fmla="*/ 7456714 w 9764485"/>
              <a:gd name="connsiteY1" fmla="*/ 3755572 h 4475837"/>
              <a:gd name="connsiteX2" fmla="*/ 9764485 w 9764485"/>
              <a:gd name="connsiteY2" fmla="*/ 0 h 4475837"/>
              <a:gd name="connsiteX0" fmla="*/ 0 w 9764485"/>
              <a:gd name="connsiteY0" fmla="*/ 4321629 h 4432538"/>
              <a:gd name="connsiteX1" fmla="*/ 7358742 w 9764485"/>
              <a:gd name="connsiteY1" fmla="*/ 3526972 h 4432538"/>
              <a:gd name="connsiteX2" fmla="*/ 9764485 w 9764485"/>
              <a:gd name="connsiteY2" fmla="*/ 0 h 4432538"/>
              <a:gd name="connsiteX0" fmla="*/ 0 w 9764485"/>
              <a:gd name="connsiteY0" fmla="*/ 4321629 h 4419621"/>
              <a:gd name="connsiteX1" fmla="*/ 7358742 w 9764485"/>
              <a:gd name="connsiteY1" fmla="*/ 3526972 h 4419621"/>
              <a:gd name="connsiteX2" fmla="*/ 9764485 w 9764485"/>
              <a:gd name="connsiteY2" fmla="*/ 0 h 4419621"/>
              <a:gd name="connsiteX0" fmla="*/ 0 w 9764485"/>
              <a:gd name="connsiteY0" fmla="*/ 4321629 h 4430891"/>
              <a:gd name="connsiteX1" fmla="*/ 7413171 w 9764485"/>
              <a:gd name="connsiteY1" fmla="*/ 3614058 h 4430891"/>
              <a:gd name="connsiteX2" fmla="*/ 9764485 w 9764485"/>
              <a:gd name="connsiteY2" fmla="*/ 0 h 4430891"/>
              <a:gd name="connsiteX0" fmla="*/ 0 w 9764485"/>
              <a:gd name="connsiteY0" fmla="*/ 4354286 h 4474335"/>
              <a:gd name="connsiteX1" fmla="*/ 7413171 w 9764485"/>
              <a:gd name="connsiteY1" fmla="*/ 3614058 h 4474335"/>
              <a:gd name="connsiteX2" fmla="*/ 9764485 w 9764485"/>
              <a:gd name="connsiteY2" fmla="*/ 0 h 4474335"/>
              <a:gd name="connsiteX0" fmla="*/ 0 w 9764485"/>
              <a:gd name="connsiteY0" fmla="*/ 4354286 h 4354286"/>
              <a:gd name="connsiteX1" fmla="*/ 7413171 w 9764485"/>
              <a:gd name="connsiteY1" fmla="*/ 3614058 h 4354286"/>
              <a:gd name="connsiteX2" fmla="*/ 9764485 w 9764485"/>
              <a:gd name="connsiteY2" fmla="*/ 0 h 4354286"/>
              <a:gd name="connsiteX0" fmla="*/ 0 w 9764485"/>
              <a:gd name="connsiteY0" fmla="*/ 4354286 h 4354286"/>
              <a:gd name="connsiteX1" fmla="*/ 7413171 w 9764485"/>
              <a:gd name="connsiteY1" fmla="*/ 3614058 h 4354286"/>
              <a:gd name="connsiteX2" fmla="*/ 9764485 w 9764485"/>
              <a:gd name="connsiteY2" fmla="*/ 0 h 4354286"/>
              <a:gd name="connsiteX0" fmla="*/ 0 w 9764485"/>
              <a:gd name="connsiteY0" fmla="*/ 4354286 h 4367367"/>
              <a:gd name="connsiteX1" fmla="*/ 7565571 w 9764485"/>
              <a:gd name="connsiteY1" fmla="*/ 3831772 h 4367367"/>
              <a:gd name="connsiteX2" fmla="*/ 9764485 w 9764485"/>
              <a:gd name="connsiteY2" fmla="*/ 0 h 4367367"/>
              <a:gd name="connsiteX0" fmla="*/ 0 w 9753599"/>
              <a:gd name="connsiteY0" fmla="*/ 4463143 h 4463143"/>
              <a:gd name="connsiteX1" fmla="*/ 7554685 w 9753599"/>
              <a:gd name="connsiteY1" fmla="*/ 3831772 h 4463143"/>
              <a:gd name="connsiteX2" fmla="*/ 9753599 w 9753599"/>
              <a:gd name="connsiteY2" fmla="*/ 0 h 4463143"/>
              <a:gd name="connsiteX0" fmla="*/ 0 w 9753599"/>
              <a:gd name="connsiteY0" fmla="*/ 4463143 h 4465704"/>
              <a:gd name="connsiteX1" fmla="*/ 7554685 w 9753599"/>
              <a:gd name="connsiteY1" fmla="*/ 3831772 h 4465704"/>
              <a:gd name="connsiteX2" fmla="*/ 9753599 w 9753599"/>
              <a:gd name="connsiteY2" fmla="*/ 0 h 4465704"/>
              <a:gd name="connsiteX0" fmla="*/ 0 w 9753599"/>
              <a:gd name="connsiteY0" fmla="*/ 4463143 h 4490418"/>
              <a:gd name="connsiteX1" fmla="*/ 7554685 w 9753599"/>
              <a:gd name="connsiteY1" fmla="*/ 3831772 h 4490418"/>
              <a:gd name="connsiteX2" fmla="*/ 9753599 w 9753599"/>
              <a:gd name="connsiteY2" fmla="*/ 0 h 4490418"/>
              <a:gd name="connsiteX0" fmla="*/ 0 w 9503227"/>
              <a:gd name="connsiteY0" fmla="*/ 4452258 h 4452258"/>
              <a:gd name="connsiteX1" fmla="*/ 7554685 w 9503227"/>
              <a:gd name="connsiteY1" fmla="*/ 3820887 h 4452258"/>
              <a:gd name="connsiteX2" fmla="*/ 9503227 w 9503227"/>
              <a:gd name="connsiteY2" fmla="*/ 0 h 4452258"/>
              <a:gd name="connsiteX0" fmla="*/ 0 w 9503227"/>
              <a:gd name="connsiteY0" fmla="*/ 4452258 h 4452258"/>
              <a:gd name="connsiteX1" fmla="*/ 7554685 w 9503227"/>
              <a:gd name="connsiteY1" fmla="*/ 3820887 h 4452258"/>
              <a:gd name="connsiteX2" fmla="*/ 9503227 w 9503227"/>
              <a:gd name="connsiteY2" fmla="*/ 0 h 4452258"/>
              <a:gd name="connsiteX0" fmla="*/ 0 w 9339941"/>
              <a:gd name="connsiteY0" fmla="*/ 4419601 h 4419601"/>
              <a:gd name="connsiteX1" fmla="*/ 7554685 w 9339941"/>
              <a:gd name="connsiteY1" fmla="*/ 3788230 h 4419601"/>
              <a:gd name="connsiteX2" fmla="*/ 9339941 w 9339941"/>
              <a:gd name="connsiteY2" fmla="*/ 0 h 4419601"/>
              <a:gd name="connsiteX0" fmla="*/ 0 w 9078684"/>
              <a:gd name="connsiteY0" fmla="*/ 4386944 h 4386944"/>
              <a:gd name="connsiteX1" fmla="*/ 7554685 w 9078684"/>
              <a:gd name="connsiteY1" fmla="*/ 3755573 h 4386944"/>
              <a:gd name="connsiteX2" fmla="*/ 9078684 w 9078684"/>
              <a:gd name="connsiteY2" fmla="*/ 0 h 4386944"/>
              <a:gd name="connsiteX0" fmla="*/ 0 w 9078684"/>
              <a:gd name="connsiteY0" fmla="*/ 4386944 h 4386944"/>
              <a:gd name="connsiteX1" fmla="*/ 7554685 w 9078684"/>
              <a:gd name="connsiteY1" fmla="*/ 3755573 h 4386944"/>
              <a:gd name="connsiteX2" fmla="*/ 9078684 w 9078684"/>
              <a:gd name="connsiteY2" fmla="*/ 0 h 4386944"/>
              <a:gd name="connsiteX0" fmla="*/ 0 w 9078684"/>
              <a:gd name="connsiteY0" fmla="*/ 4386944 h 4386944"/>
              <a:gd name="connsiteX1" fmla="*/ 7554685 w 9078684"/>
              <a:gd name="connsiteY1" fmla="*/ 3755573 h 4386944"/>
              <a:gd name="connsiteX2" fmla="*/ 9078684 w 9078684"/>
              <a:gd name="connsiteY2" fmla="*/ 0 h 4386944"/>
              <a:gd name="connsiteX0" fmla="*/ 0 w 9078684"/>
              <a:gd name="connsiteY0" fmla="*/ 4386944 h 4386944"/>
              <a:gd name="connsiteX1" fmla="*/ 7554685 w 9078684"/>
              <a:gd name="connsiteY1" fmla="*/ 3755573 h 4386944"/>
              <a:gd name="connsiteX2" fmla="*/ 9078684 w 9078684"/>
              <a:gd name="connsiteY2" fmla="*/ 0 h 4386944"/>
              <a:gd name="connsiteX0" fmla="*/ 0 w 9472752"/>
              <a:gd name="connsiteY0" fmla="*/ 4386944 h 4494812"/>
              <a:gd name="connsiteX1" fmla="*/ 8756143 w 9472752"/>
              <a:gd name="connsiteY1" fmla="*/ 4092003 h 4494812"/>
              <a:gd name="connsiteX2" fmla="*/ 9078684 w 9472752"/>
              <a:gd name="connsiteY2" fmla="*/ 0 h 4494812"/>
              <a:gd name="connsiteX0" fmla="*/ 0 w 9472753"/>
              <a:gd name="connsiteY0" fmla="*/ 4386944 h 4386944"/>
              <a:gd name="connsiteX1" fmla="*/ 8756143 w 9472753"/>
              <a:gd name="connsiteY1" fmla="*/ 4092003 h 4386944"/>
              <a:gd name="connsiteX2" fmla="*/ 9078684 w 9472753"/>
              <a:gd name="connsiteY2" fmla="*/ 0 h 4386944"/>
              <a:gd name="connsiteX0" fmla="*/ 0 w 9078685"/>
              <a:gd name="connsiteY0" fmla="*/ 4386944 h 4386944"/>
              <a:gd name="connsiteX1" fmla="*/ 8756143 w 9078685"/>
              <a:gd name="connsiteY1" fmla="*/ 4092003 h 4386944"/>
              <a:gd name="connsiteX2" fmla="*/ 9078684 w 9078685"/>
              <a:gd name="connsiteY2" fmla="*/ 0 h 4386944"/>
              <a:gd name="connsiteX0" fmla="*/ 0 w 9078684"/>
              <a:gd name="connsiteY0" fmla="*/ 4386944 h 4386944"/>
              <a:gd name="connsiteX1" fmla="*/ 8661291 w 9078684"/>
              <a:gd name="connsiteY1" fmla="*/ 4066124 h 4386944"/>
              <a:gd name="connsiteX2" fmla="*/ 9078684 w 9078684"/>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108071"/>
              <a:gd name="connsiteY0" fmla="*/ 4386944 h 4386944"/>
              <a:gd name="connsiteX1" fmla="*/ 8798301 w 9108071"/>
              <a:gd name="connsiteY1" fmla="*/ 4031618 h 4386944"/>
              <a:gd name="connsiteX2" fmla="*/ 9078684 w 9108071"/>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078684"/>
              <a:gd name="connsiteY0" fmla="*/ 4386944 h 4386944"/>
              <a:gd name="connsiteX1" fmla="*/ 8798301 w 9078684"/>
              <a:gd name="connsiteY1" fmla="*/ 4031618 h 4386944"/>
              <a:gd name="connsiteX2" fmla="*/ 9078684 w 9078684"/>
              <a:gd name="connsiteY2" fmla="*/ 0 h 4386944"/>
              <a:gd name="connsiteX0" fmla="*/ 0 w 9517755"/>
              <a:gd name="connsiteY0" fmla="*/ 4386944 h 4386944"/>
              <a:gd name="connsiteX1" fmla="*/ 8798301 w 9517755"/>
              <a:gd name="connsiteY1" fmla="*/ 4031618 h 4386944"/>
              <a:gd name="connsiteX2" fmla="*/ 9021317 w 9517755"/>
              <a:gd name="connsiteY2" fmla="*/ 2056879 h 4386944"/>
              <a:gd name="connsiteX3" fmla="*/ 9078684 w 9517755"/>
              <a:gd name="connsiteY3" fmla="*/ 0 h 4386944"/>
              <a:gd name="connsiteX0" fmla="*/ 0 w 9078684"/>
              <a:gd name="connsiteY0" fmla="*/ 4386944 h 4386944"/>
              <a:gd name="connsiteX1" fmla="*/ 8798301 w 9078684"/>
              <a:gd name="connsiteY1" fmla="*/ 4031618 h 4386944"/>
              <a:gd name="connsiteX2" fmla="*/ 9021317 w 9078684"/>
              <a:gd name="connsiteY2" fmla="*/ 2056879 h 4386944"/>
              <a:gd name="connsiteX3" fmla="*/ 9078684 w 9078684"/>
              <a:gd name="connsiteY3" fmla="*/ 0 h 4386944"/>
              <a:gd name="connsiteX0" fmla="*/ 0 w 9078684"/>
              <a:gd name="connsiteY0" fmla="*/ 4386944 h 4524096"/>
              <a:gd name="connsiteX1" fmla="*/ 8798301 w 9078684"/>
              <a:gd name="connsiteY1" fmla="*/ 4031618 h 4524096"/>
              <a:gd name="connsiteX2" fmla="*/ 9021317 w 9078684"/>
              <a:gd name="connsiteY2" fmla="*/ 2056879 h 4524096"/>
              <a:gd name="connsiteX3" fmla="*/ 9078684 w 9078684"/>
              <a:gd name="connsiteY3" fmla="*/ 0 h 4524096"/>
              <a:gd name="connsiteX0" fmla="*/ 0 w 9385711"/>
              <a:gd name="connsiteY0" fmla="*/ 4386944 h 4405670"/>
              <a:gd name="connsiteX1" fmla="*/ 8798301 w 9385711"/>
              <a:gd name="connsiteY1" fmla="*/ 4031618 h 4405670"/>
              <a:gd name="connsiteX2" fmla="*/ 9021317 w 9385711"/>
              <a:gd name="connsiteY2" fmla="*/ 2056879 h 4405670"/>
              <a:gd name="connsiteX3" fmla="*/ 9078684 w 9385711"/>
              <a:gd name="connsiteY3" fmla="*/ 0 h 4405670"/>
              <a:gd name="connsiteX0" fmla="*/ 0 w 9379736"/>
              <a:gd name="connsiteY0" fmla="*/ 4386944 h 4405670"/>
              <a:gd name="connsiteX1" fmla="*/ 8798301 w 9379736"/>
              <a:gd name="connsiteY1" fmla="*/ 4031618 h 4405670"/>
              <a:gd name="connsiteX2" fmla="*/ 9021317 w 9379736"/>
              <a:gd name="connsiteY2" fmla="*/ 2056879 h 4405670"/>
              <a:gd name="connsiteX3" fmla="*/ 9078684 w 9379736"/>
              <a:gd name="connsiteY3" fmla="*/ 0 h 4405670"/>
              <a:gd name="connsiteX0" fmla="*/ 0 w 9078683"/>
              <a:gd name="connsiteY0" fmla="*/ 4386944 h 4607637"/>
              <a:gd name="connsiteX1" fmla="*/ 8798301 w 9078683"/>
              <a:gd name="connsiteY1" fmla="*/ 4031618 h 4607637"/>
              <a:gd name="connsiteX2" fmla="*/ 9021317 w 9078683"/>
              <a:gd name="connsiteY2" fmla="*/ 2056879 h 4607637"/>
              <a:gd name="connsiteX3" fmla="*/ 9078684 w 9078683"/>
              <a:gd name="connsiteY3" fmla="*/ 0 h 4607637"/>
              <a:gd name="connsiteX0" fmla="*/ 0 w 9078684"/>
              <a:gd name="connsiteY0" fmla="*/ 4386944 h 4399143"/>
              <a:gd name="connsiteX1" fmla="*/ 6268765 w 9078684"/>
              <a:gd name="connsiteY1" fmla="*/ 4309885 h 4399143"/>
              <a:gd name="connsiteX2" fmla="*/ 8798301 w 9078684"/>
              <a:gd name="connsiteY2" fmla="*/ 4031618 h 4399143"/>
              <a:gd name="connsiteX3" fmla="*/ 9021317 w 9078684"/>
              <a:gd name="connsiteY3" fmla="*/ 2056879 h 4399143"/>
              <a:gd name="connsiteX4" fmla="*/ 9078684 w 9078684"/>
              <a:gd name="connsiteY4" fmla="*/ 0 h 4399143"/>
              <a:gd name="connsiteX0" fmla="*/ 0 w 9081466"/>
              <a:gd name="connsiteY0" fmla="*/ 4386944 h 4399143"/>
              <a:gd name="connsiteX1" fmla="*/ 6268765 w 9081466"/>
              <a:gd name="connsiteY1" fmla="*/ 4309885 h 4399143"/>
              <a:gd name="connsiteX2" fmla="*/ 8798301 w 9081466"/>
              <a:gd name="connsiteY2" fmla="*/ 4031618 h 4399143"/>
              <a:gd name="connsiteX3" fmla="*/ 9055867 w 9081466"/>
              <a:gd name="connsiteY3" fmla="*/ 2066306 h 4399143"/>
              <a:gd name="connsiteX4" fmla="*/ 9078684 w 9081466"/>
              <a:gd name="connsiteY4" fmla="*/ 0 h 4399143"/>
              <a:gd name="connsiteX0" fmla="*/ 0 w 9078684"/>
              <a:gd name="connsiteY0" fmla="*/ 4386944 h 4399143"/>
              <a:gd name="connsiteX1" fmla="*/ 6268765 w 9078684"/>
              <a:gd name="connsiteY1" fmla="*/ 4309885 h 4399143"/>
              <a:gd name="connsiteX2" fmla="*/ 8798301 w 9078684"/>
              <a:gd name="connsiteY2" fmla="*/ 4031618 h 4399143"/>
              <a:gd name="connsiteX3" fmla="*/ 9055867 w 9078684"/>
              <a:gd name="connsiteY3" fmla="*/ 2066306 h 4399143"/>
              <a:gd name="connsiteX4" fmla="*/ 9078684 w 9078684"/>
              <a:gd name="connsiteY4" fmla="*/ 0 h 4399143"/>
              <a:gd name="connsiteX0" fmla="*/ 0 w 9075201"/>
              <a:gd name="connsiteY0" fmla="*/ 4386944 h 4399143"/>
              <a:gd name="connsiteX1" fmla="*/ 6268765 w 9075201"/>
              <a:gd name="connsiteY1" fmla="*/ 4309885 h 4399143"/>
              <a:gd name="connsiteX2" fmla="*/ 8798301 w 9075201"/>
              <a:gd name="connsiteY2" fmla="*/ 4031618 h 4399143"/>
              <a:gd name="connsiteX3" fmla="*/ 9055867 w 9075201"/>
              <a:gd name="connsiteY3" fmla="*/ 2066306 h 4399143"/>
              <a:gd name="connsiteX4" fmla="*/ 9044132 w 9075201"/>
              <a:gd name="connsiteY4" fmla="*/ 0 h 4399143"/>
              <a:gd name="connsiteX0" fmla="*/ 0 w 9090200"/>
              <a:gd name="connsiteY0" fmla="*/ 4396370 h 4408569"/>
              <a:gd name="connsiteX1" fmla="*/ 6268765 w 9090200"/>
              <a:gd name="connsiteY1" fmla="*/ 4319311 h 4408569"/>
              <a:gd name="connsiteX2" fmla="*/ 8798301 w 9090200"/>
              <a:gd name="connsiteY2" fmla="*/ 4041044 h 4408569"/>
              <a:gd name="connsiteX3" fmla="*/ 9055867 w 9090200"/>
              <a:gd name="connsiteY3" fmla="*/ 2075732 h 4408569"/>
              <a:gd name="connsiteX4" fmla="*/ 9090200 w 9090200"/>
              <a:gd name="connsiteY4" fmla="*/ 0 h 4408569"/>
              <a:gd name="connsiteX0" fmla="*/ 0 w 9090200"/>
              <a:gd name="connsiteY0" fmla="*/ 4396370 h 4408569"/>
              <a:gd name="connsiteX1" fmla="*/ 6268765 w 9090200"/>
              <a:gd name="connsiteY1" fmla="*/ 4319311 h 4408569"/>
              <a:gd name="connsiteX2" fmla="*/ 8798301 w 9090200"/>
              <a:gd name="connsiteY2" fmla="*/ 4041044 h 4408569"/>
              <a:gd name="connsiteX3" fmla="*/ 9021317 w 9090200"/>
              <a:gd name="connsiteY3" fmla="*/ 2075732 h 4408569"/>
              <a:gd name="connsiteX4" fmla="*/ 9090200 w 9090200"/>
              <a:gd name="connsiteY4" fmla="*/ 0 h 4408569"/>
              <a:gd name="connsiteX0" fmla="*/ 0 w 9090200"/>
              <a:gd name="connsiteY0" fmla="*/ 4396370 h 4408569"/>
              <a:gd name="connsiteX1" fmla="*/ 6268765 w 9090200"/>
              <a:gd name="connsiteY1" fmla="*/ 4319311 h 4408569"/>
              <a:gd name="connsiteX2" fmla="*/ 8798301 w 9090200"/>
              <a:gd name="connsiteY2" fmla="*/ 4041044 h 4408569"/>
              <a:gd name="connsiteX3" fmla="*/ 9021317 w 9090200"/>
              <a:gd name="connsiteY3" fmla="*/ 2075732 h 4408569"/>
              <a:gd name="connsiteX4" fmla="*/ 9090200 w 9090200"/>
              <a:gd name="connsiteY4" fmla="*/ 0 h 4408569"/>
              <a:gd name="connsiteX0" fmla="*/ 0 w 9090200"/>
              <a:gd name="connsiteY0" fmla="*/ 4396370 h 4408569"/>
              <a:gd name="connsiteX1" fmla="*/ 6268765 w 9090200"/>
              <a:gd name="connsiteY1" fmla="*/ 4319311 h 4408569"/>
              <a:gd name="connsiteX2" fmla="*/ 8798301 w 9090200"/>
              <a:gd name="connsiteY2" fmla="*/ 4041044 h 4408569"/>
              <a:gd name="connsiteX3" fmla="*/ 9021317 w 9090200"/>
              <a:gd name="connsiteY3" fmla="*/ 2075732 h 4408569"/>
              <a:gd name="connsiteX4" fmla="*/ 9090200 w 9090200"/>
              <a:gd name="connsiteY4" fmla="*/ 0 h 4408569"/>
              <a:gd name="connsiteX0" fmla="*/ 0 w 9090200"/>
              <a:gd name="connsiteY0" fmla="*/ 4396370 h 4396370"/>
              <a:gd name="connsiteX1" fmla="*/ 6268765 w 9090200"/>
              <a:gd name="connsiteY1" fmla="*/ 4319311 h 4396370"/>
              <a:gd name="connsiteX2" fmla="*/ 8798301 w 9090200"/>
              <a:gd name="connsiteY2" fmla="*/ 4041044 h 4396370"/>
              <a:gd name="connsiteX3" fmla="*/ 9021317 w 9090200"/>
              <a:gd name="connsiteY3" fmla="*/ 2075732 h 4396370"/>
              <a:gd name="connsiteX4" fmla="*/ 9090200 w 9090200"/>
              <a:gd name="connsiteY4" fmla="*/ 0 h 4396370"/>
              <a:gd name="connsiteX0" fmla="*/ 0 w 9090200"/>
              <a:gd name="connsiteY0" fmla="*/ 4427901 h 4427901"/>
              <a:gd name="connsiteX1" fmla="*/ 6268765 w 9090200"/>
              <a:gd name="connsiteY1" fmla="*/ 4319311 h 4427901"/>
              <a:gd name="connsiteX2" fmla="*/ 8798301 w 9090200"/>
              <a:gd name="connsiteY2" fmla="*/ 4041044 h 4427901"/>
              <a:gd name="connsiteX3" fmla="*/ 9021317 w 9090200"/>
              <a:gd name="connsiteY3" fmla="*/ 2075732 h 4427901"/>
              <a:gd name="connsiteX4" fmla="*/ 9090200 w 9090200"/>
              <a:gd name="connsiteY4" fmla="*/ 0 h 4427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0200" h="4427901">
                <a:moveTo>
                  <a:pt x="0" y="4427901"/>
                </a:moveTo>
                <a:lnTo>
                  <a:pt x="6268765" y="4319311"/>
                </a:lnTo>
                <a:cubicBezTo>
                  <a:pt x="7735148" y="4254835"/>
                  <a:pt x="8477745" y="4443254"/>
                  <a:pt x="8798301" y="4041044"/>
                </a:cubicBezTo>
                <a:cubicBezTo>
                  <a:pt x="9118857" y="3638834"/>
                  <a:pt x="8997620" y="2719387"/>
                  <a:pt x="9021317" y="2075732"/>
                </a:cubicBezTo>
                <a:cubicBezTo>
                  <a:pt x="9021981" y="1413223"/>
                  <a:pt x="9080639" y="342813"/>
                  <a:pt x="9090200" y="0"/>
                </a:cubicBezTo>
              </a:path>
            </a:pathLst>
          </a:custGeom>
          <a:noFill/>
          <a:ln w="79375">
            <a:gradFill>
              <a:gsLst>
                <a:gs pos="0">
                  <a:srgbClr val="C00000"/>
                </a:gs>
                <a:gs pos="78000">
                  <a:srgbClr val="FF0000"/>
                </a:gs>
                <a:gs pos="88000">
                  <a:schemeClr val="accent2">
                    <a:lumMod val="75000"/>
                  </a:schemeClr>
                </a:gs>
                <a:gs pos="100000">
                  <a:schemeClr val="accent6">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7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6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6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34D9FC-4EBC-445B-9C77-9C6C065E6BFD}"/>
              </a:ext>
            </a:extLst>
          </p:cNvPr>
          <p:cNvSpPr>
            <a:spLocks noGrp="1"/>
          </p:cNvSpPr>
          <p:nvPr>
            <p:ph idx="1"/>
          </p:nvPr>
        </p:nvSpPr>
        <p:spPr>
          <a:xfrm>
            <a:off x="838200" y="1464585"/>
            <a:ext cx="10515600" cy="4351338"/>
          </a:xfrm>
        </p:spPr>
        <p:txBody>
          <a:bodyPr/>
          <a:lstStyle/>
          <a:p>
            <a:r>
              <a:rPr lang="en-US" b="1" dirty="0"/>
              <a:t>David </a:t>
            </a:r>
            <a:r>
              <a:rPr lang="en-US" b="1" dirty="0" smtClean="0"/>
              <a:t>Chrisman </a:t>
            </a:r>
            <a:r>
              <a:rPr lang="en-US" b="1" dirty="0"/>
              <a:t>wrote in his book Maps of Time that it might not be an </a:t>
            </a:r>
            <a:r>
              <a:rPr lang="en-US" b="1" dirty="0" smtClean="0"/>
              <a:t>exaggeration </a:t>
            </a:r>
            <a:r>
              <a:rPr lang="en-US" b="1" dirty="0"/>
              <a:t>to claim that </a:t>
            </a:r>
            <a:r>
              <a:rPr lang="en-US" b="1" dirty="0">
                <a:solidFill>
                  <a:srgbClr val="0070C0"/>
                </a:solidFill>
              </a:rPr>
              <a:t>“more change has occurred in the 20th century than in all earlier periods of human history</a:t>
            </a:r>
            <a:r>
              <a:rPr lang="en-US" b="1" dirty="0" smtClean="0">
                <a:solidFill>
                  <a:srgbClr val="0070C0"/>
                </a:solidFill>
              </a:rPr>
              <a:t>.”</a:t>
            </a:r>
          </a:p>
          <a:p>
            <a:r>
              <a:rPr lang="en-US" b="1" dirty="0" smtClean="0"/>
              <a:t>Do you think that the present century will achieve something similar? If yes, almost everything that you are part of today may not remain relevant at the turn of the century!</a:t>
            </a:r>
          </a:p>
          <a:p>
            <a:r>
              <a:rPr lang="en-US" dirty="0" smtClean="0">
                <a:solidFill>
                  <a:srgbClr val="0070C0"/>
                </a:solidFill>
              </a:rPr>
              <a:t>Why this analogy is important? </a:t>
            </a:r>
            <a:r>
              <a:rPr lang="en-US" dirty="0" smtClean="0"/>
              <a:t>Because our traditional understanding of business and career may not hold for long and we should expect change to manifest faster. So, constantly update with new knowledge to remain relevant. </a:t>
            </a:r>
            <a:endParaRPr lang="en-US" b="1" dirty="0"/>
          </a:p>
          <a:p>
            <a:endParaRPr lang="en-IN" b="1" dirty="0"/>
          </a:p>
        </p:txBody>
      </p:sp>
    </p:spTree>
    <p:extLst>
      <p:ext uri="{BB962C8B-B14F-4D97-AF65-F5344CB8AC3E}">
        <p14:creationId xmlns:p14="http://schemas.microsoft.com/office/powerpoint/2010/main" val="33586979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78459"/>
          </a:xfrm>
        </p:spPr>
        <p:txBody>
          <a:bodyPr/>
          <a:lstStyle/>
          <a:p>
            <a:endParaRPr lang="en-US" dirty="0"/>
          </a:p>
        </p:txBody>
      </p:sp>
      <p:sp>
        <p:nvSpPr>
          <p:cNvPr id="3" name="Content Placeholder 2"/>
          <p:cNvSpPr>
            <a:spLocks noGrp="1"/>
          </p:cNvSpPr>
          <p:nvPr>
            <p:ph idx="1"/>
          </p:nvPr>
        </p:nvSpPr>
        <p:spPr>
          <a:xfrm>
            <a:off x="838200" y="1559789"/>
            <a:ext cx="9414753" cy="4351338"/>
          </a:xfrm>
        </p:spPr>
        <p:txBody>
          <a:bodyPr/>
          <a:lstStyle/>
          <a:p>
            <a:pPr marL="0" indent="0">
              <a:buNone/>
            </a:pPr>
            <a:r>
              <a:rPr lang="en-IN" b="1" dirty="0">
                <a:solidFill>
                  <a:schemeClr val="accent5">
                    <a:lumMod val="50000"/>
                  </a:schemeClr>
                </a:solidFill>
              </a:rPr>
              <a:t>It is absolutely unaffordable to spend years in developing a product. </a:t>
            </a:r>
            <a:endParaRPr lang="en-IN" b="1" dirty="0" smtClean="0">
              <a:solidFill>
                <a:schemeClr val="accent5">
                  <a:lumMod val="50000"/>
                </a:schemeClr>
              </a:solidFill>
            </a:endParaRPr>
          </a:p>
          <a:p>
            <a:pPr marL="0" indent="0">
              <a:buNone/>
            </a:pPr>
            <a:r>
              <a:rPr lang="en-IN" b="1" dirty="0" smtClean="0">
                <a:solidFill>
                  <a:schemeClr val="accent5">
                    <a:lumMod val="50000"/>
                  </a:schemeClr>
                </a:solidFill>
              </a:rPr>
              <a:t>It </a:t>
            </a:r>
            <a:r>
              <a:rPr lang="en-IN" b="1" dirty="0">
                <a:solidFill>
                  <a:schemeClr val="accent5">
                    <a:lumMod val="50000"/>
                  </a:schemeClr>
                </a:solidFill>
              </a:rPr>
              <a:t>would become obsolete or irrelevant by the time it is ready.</a:t>
            </a:r>
          </a:p>
          <a:p>
            <a:pPr marL="0" indent="0">
              <a:buNone/>
            </a:pPr>
            <a:r>
              <a:rPr lang="en-IN" b="1" dirty="0">
                <a:solidFill>
                  <a:schemeClr val="accent5">
                    <a:lumMod val="50000"/>
                  </a:schemeClr>
                </a:solidFill>
              </a:rPr>
              <a:t>Quick validation, redesign and rebuilding based on learning is the answer.</a:t>
            </a:r>
          </a:p>
          <a:p>
            <a:pPr marL="0" indent="0">
              <a:buNone/>
            </a:pPr>
            <a:r>
              <a:rPr lang="en-IN" b="1" dirty="0" err="1">
                <a:solidFill>
                  <a:schemeClr val="accent5">
                    <a:lumMod val="50000"/>
                  </a:schemeClr>
                </a:solidFill>
              </a:rPr>
              <a:t>Intugine</a:t>
            </a:r>
            <a:r>
              <a:rPr lang="en-IN" b="1" dirty="0">
                <a:solidFill>
                  <a:schemeClr val="accent5">
                    <a:lumMod val="50000"/>
                  </a:schemeClr>
                </a:solidFill>
              </a:rPr>
              <a:t> - </a:t>
            </a:r>
            <a:r>
              <a:rPr lang="en-IN" dirty="0">
                <a:solidFill>
                  <a:schemeClr val="accent5">
                    <a:lumMod val="50000"/>
                  </a:schemeClr>
                </a:solidFill>
              </a:rPr>
              <a:t>smart ring called </a:t>
            </a:r>
            <a:r>
              <a:rPr lang="en-IN" b="1" dirty="0">
                <a:solidFill>
                  <a:srgbClr val="0070C0"/>
                </a:solidFill>
              </a:rPr>
              <a:t>Nimble</a:t>
            </a:r>
            <a:r>
              <a:rPr lang="en-IN" dirty="0">
                <a:solidFill>
                  <a:schemeClr val="accent5">
                    <a:lumMod val="50000"/>
                  </a:schemeClr>
                </a:solidFill>
              </a:rPr>
              <a:t>. </a:t>
            </a:r>
            <a:r>
              <a:rPr lang="en-US" dirty="0">
                <a:solidFill>
                  <a:schemeClr val="accent5">
                    <a:lumMod val="50000"/>
                  </a:schemeClr>
                </a:solidFill>
              </a:rPr>
              <a:t>The company has now been </a:t>
            </a:r>
            <a:r>
              <a:rPr lang="en-US" dirty="0" smtClean="0">
                <a:solidFill>
                  <a:schemeClr val="accent5">
                    <a:lumMod val="50000"/>
                  </a:schemeClr>
                </a:solidFill>
              </a:rPr>
              <a:t>revolutionizing </a:t>
            </a:r>
            <a:r>
              <a:rPr lang="en-US" dirty="0">
                <a:solidFill>
                  <a:schemeClr val="accent5">
                    <a:lumMod val="50000"/>
                  </a:schemeClr>
                </a:solidFill>
              </a:rPr>
              <a:t>the logistics sector of India, which is still at its nascent stage as compared to its foreign counterparts.</a:t>
            </a:r>
            <a:endParaRPr lang="en-IN" b="1" dirty="0">
              <a:solidFill>
                <a:schemeClr val="accent5">
                  <a:lumMod val="50000"/>
                </a:schemeClr>
              </a:solidFill>
            </a:endParaRPr>
          </a:p>
          <a:p>
            <a:endParaRPr lang="en-US" b="1" dirty="0">
              <a:solidFill>
                <a:schemeClr val="accent5">
                  <a:lumMod val="50000"/>
                </a:schemeClr>
              </a:solidFill>
            </a:endParaRPr>
          </a:p>
        </p:txBody>
      </p:sp>
    </p:spTree>
    <p:extLst>
      <p:ext uri="{BB962C8B-B14F-4D97-AF65-F5344CB8AC3E}">
        <p14:creationId xmlns:p14="http://schemas.microsoft.com/office/powerpoint/2010/main" val="26838542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8937"/>
          </a:xfrm>
        </p:spPr>
        <p:txBody>
          <a:bodyPr>
            <a:normAutofit fontScale="90000"/>
          </a:bodyPr>
          <a:lstStyle/>
          <a:p>
            <a:endParaRPr lang="en-IN" dirty="0"/>
          </a:p>
        </p:txBody>
      </p:sp>
      <p:sp>
        <p:nvSpPr>
          <p:cNvPr id="3" name="Content Placeholder 2"/>
          <p:cNvSpPr>
            <a:spLocks noGrp="1"/>
          </p:cNvSpPr>
          <p:nvPr>
            <p:ph idx="1"/>
          </p:nvPr>
        </p:nvSpPr>
        <p:spPr>
          <a:xfrm>
            <a:off x="555128" y="2878194"/>
            <a:ext cx="9872049" cy="3135862"/>
          </a:xfrm>
        </p:spPr>
        <p:txBody>
          <a:bodyPr>
            <a:normAutofit lnSpcReduction="10000"/>
          </a:bodyPr>
          <a:lstStyle/>
          <a:p>
            <a:pPr marL="0" indent="0">
              <a:buNone/>
            </a:pPr>
            <a:r>
              <a:rPr lang="en-US" b="1" dirty="0" smtClean="0">
                <a:solidFill>
                  <a:schemeClr val="accent5">
                    <a:lumMod val="50000"/>
                  </a:schemeClr>
                </a:solidFill>
              </a:rPr>
              <a:t>The </a:t>
            </a:r>
            <a:r>
              <a:rPr lang="en-US" b="1" dirty="0">
                <a:solidFill>
                  <a:schemeClr val="accent5">
                    <a:lumMod val="50000"/>
                  </a:schemeClr>
                </a:solidFill>
              </a:rPr>
              <a:t>quotation has been acquiring increasing significance with each passing day because of the continuing rapid pace of change in technologies.</a:t>
            </a:r>
          </a:p>
          <a:p>
            <a:pPr marL="0" indent="0">
              <a:buNone/>
            </a:pPr>
            <a:r>
              <a:rPr lang="en-US" b="1" dirty="0">
                <a:solidFill>
                  <a:srgbClr val="0070C0"/>
                </a:solidFill>
              </a:rPr>
              <a:t>Reducing product development lifecycle </a:t>
            </a:r>
            <a:r>
              <a:rPr lang="en-US" b="1" dirty="0">
                <a:solidFill>
                  <a:schemeClr val="accent5">
                    <a:lumMod val="50000"/>
                  </a:schemeClr>
                </a:solidFill>
              </a:rPr>
              <a:t>and ensuring that customers would buy what you produce is central to success.</a:t>
            </a:r>
          </a:p>
          <a:p>
            <a:pPr marL="0" indent="0">
              <a:buNone/>
            </a:pPr>
            <a:r>
              <a:rPr lang="en-US" b="1" dirty="0">
                <a:solidFill>
                  <a:srgbClr val="0070C0"/>
                </a:solidFill>
              </a:rPr>
              <a:t>Lean product development method that applies customer validation process at every stage of product development is an answer.</a:t>
            </a:r>
          </a:p>
          <a:p>
            <a:pPr marL="0" indent="0">
              <a:buNone/>
            </a:pPr>
            <a:endParaRPr lang="en-IN" b="1" dirty="0">
              <a:solidFill>
                <a:schemeClr val="accent5">
                  <a:lumMod val="50000"/>
                </a:schemeClr>
              </a:solidFill>
            </a:endParaRPr>
          </a:p>
        </p:txBody>
      </p:sp>
      <p:pic>
        <p:nvPicPr>
          <p:cNvPr id="1026" name="Picture 2" descr="Former GE CEO Jack Welch dead at 84 | Fox Busin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8100" y="844062"/>
            <a:ext cx="3616234" cy="2034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5128" y="1168630"/>
            <a:ext cx="8183631" cy="1815882"/>
          </a:xfrm>
          <a:prstGeom prst="rect">
            <a:avLst/>
          </a:prstGeom>
          <a:noFill/>
        </p:spPr>
        <p:txBody>
          <a:bodyPr wrap="square" rtlCol="0">
            <a:spAutoFit/>
          </a:bodyPr>
          <a:lstStyle/>
          <a:p>
            <a:r>
              <a:rPr lang="en-US" sz="2800" b="1" i="1" dirty="0">
                <a:solidFill>
                  <a:schemeClr val="accent5">
                    <a:lumMod val="50000"/>
                  </a:schemeClr>
                </a:solidFill>
              </a:rPr>
              <a:t>“If the rate of change on the outside exceeds the rate of the change on the inside, the end is near” </a:t>
            </a:r>
            <a:r>
              <a:rPr lang="en-US" sz="2800" b="1" dirty="0">
                <a:solidFill>
                  <a:schemeClr val="accent5">
                    <a:lumMod val="50000"/>
                  </a:schemeClr>
                </a:solidFill>
              </a:rPr>
              <a:t>– Jack Welch </a:t>
            </a:r>
          </a:p>
          <a:p>
            <a:endParaRPr lang="en-IN" sz="2800" dirty="0"/>
          </a:p>
        </p:txBody>
      </p:sp>
    </p:spTree>
    <p:extLst>
      <p:ext uri="{BB962C8B-B14F-4D97-AF65-F5344CB8AC3E}">
        <p14:creationId xmlns:p14="http://schemas.microsoft.com/office/powerpoint/2010/main" val="3800728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Right 18">
            <a:extLst>
              <a:ext uri="{FF2B5EF4-FFF2-40B4-BE49-F238E27FC236}">
                <a16:creationId xmlns:a16="http://schemas.microsoft.com/office/drawing/2014/main" id="{27A8E251-398B-4100-8A98-B012E946036B}"/>
              </a:ext>
            </a:extLst>
          </p:cNvPr>
          <p:cNvSpPr/>
          <p:nvPr/>
        </p:nvSpPr>
        <p:spPr>
          <a:xfrm>
            <a:off x="279238" y="5292437"/>
            <a:ext cx="7626485" cy="706274"/>
          </a:xfrm>
          <a:prstGeom prst="rightArrow">
            <a:avLst/>
          </a:prstGeom>
          <a:pattFill prst="pct90">
            <a:fgClr>
              <a:schemeClr val="accent5">
                <a:lumMod val="50000"/>
              </a:schemeClr>
            </a:fgClr>
            <a:bgClr>
              <a:schemeClr val="bg1"/>
            </a:bgClr>
          </a:pattFill>
          <a:ln>
            <a:noFill/>
          </a:ln>
          <a:effectLst>
            <a:outerShdw blurRad="215900" dist="63500" dir="17700000" sx="101000" sy="101000" algn="bl" rotWithShape="0">
              <a:prstClr val="black">
                <a:alpha val="70000"/>
              </a:prst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Linear Process</a:t>
            </a:r>
            <a:endParaRPr lang="en-IN" sz="2800" b="1" dirty="0"/>
          </a:p>
        </p:txBody>
      </p:sp>
      <p:sp>
        <p:nvSpPr>
          <p:cNvPr id="2" name="Title 1"/>
          <p:cNvSpPr>
            <a:spLocks noGrp="1"/>
          </p:cNvSpPr>
          <p:nvPr>
            <p:ph type="title"/>
          </p:nvPr>
        </p:nvSpPr>
        <p:spPr>
          <a:xfrm>
            <a:off x="483327" y="274638"/>
            <a:ext cx="11456124" cy="1143000"/>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Waterfall Approach of Product Development</a:t>
            </a:r>
            <a:endParaRPr lang="en-US" sz="3600" b="1" dirty="0">
              <a:solidFill>
                <a:srgbClr val="002060"/>
              </a:solidFill>
              <a:latin typeface="Georgia" panose="02040502050405020303" pitchFamily="18" charset="0"/>
            </a:endParaRPr>
          </a:p>
        </p:txBody>
      </p:sp>
      <p:sp>
        <p:nvSpPr>
          <p:cNvPr id="12" name="TextBox 11"/>
          <p:cNvSpPr txBox="1"/>
          <p:nvPr/>
        </p:nvSpPr>
        <p:spPr>
          <a:xfrm>
            <a:off x="3387382" y="1481508"/>
            <a:ext cx="4371396" cy="461665"/>
          </a:xfrm>
          <a:prstGeom prst="rect">
            <a:avLst/>
          </a:prstGeom>
          <a:noFill/>
        </p:spPr>
        <p:txBody>
          <a:bodyPr wrap="square" rtlCol="0">
            <a:spAutoFit/>
          </a:bodyPr>
          <a:lstStyle/>
          <a:p>
            <a:r>
              <a:rPr lang="en-IN" sz="2400" b="1" dirty="0">
                <a:solidFill>
                  <a:schemeClr val="accent1">
                    <a:lumMod val="50000"/>
                  </a:schemeClr>
                </a:solidFill>
              </a:rPr>
              <a:t>Product requirement document</a:t>
            </a:r>
            <a:endParaRPr lang="en-US" sz="2400" b="1" dirty="0">
              <a:solidFill>
                <a:schemeClr val="accent1">
                  <a:lumMod val="50000"/>
                </a:schemeClr>
              </a:solidFill>
            </a:endParaRPr>
          </a:p>
        </p:txBody>
      </p:sp>
      <p:sp>
        <p:nvSpPr>
          <p:cNvPr id="14" name="TextBox 13"/>
          <p:cNvSpPr txBox="1"/>
          <p:nvPr/>
        </p:nvSpPr>
        <p:spPr>
          <a:xfrm>
            <a:off x="4669731" y="2526617"/>
            <a:ext cx="3833232" cy="461665"/>
          </a:xfrm>
          <a:prstGeom prst="rect">
            <a:avLst/>
          </a:prstGeom>
          <a:noFill/>
        </p:spPr>
        <p:txBody>
          <a:bodyPr wrap="square" rtlCol="0">
            <a:spAutoFit/>
          </a:bodyPr>
          <a:lstStyle/>
          <a:p>
            <a:r>
              <a:rPr lang="en-IN" sz="2400" b="1" dirty="0"/>
              <a:t>Software architecture</a:t>
            </a:r>
            <a:endParaRPr lang="en-US" sz="2400" b="1" dirty="0"/>
          </a:p>
        </p:txBody>
      </p:sp>
      <p:sp>
        <p:nvSpPr>
          <p:cNvPr id="15" name="TextBox 14"/>
          <p:cNvSpPr txBox="1"/>
          <p:nvPr/>
        </p:nvSpPr>
        <p:spPr>
          <a:xfrm>
            <a:off x="5648484" y="3391676"/>
            <a:ext cx="1921932" cy="461665"/>
          </a:xfrm>
          <a:prstGeom prst="rect">
            <a:avLst/>
          </a:prstGeom>
          <a:noFill/>
        </p:spPr>
        <p:txBody>
          <a:bodyPr wrap="square" rtlCol="0">
            <a:spAutoFit/>
          </a:bodyPr>
          <a:lstStyle/>
          <a:p>
            <a:r>
              <a:rPr lang="en-IN" sz="2400" b="1" dirty="0"/>
              <a:t>Software</a:t>
            </a:r>
            <a:endParaRPr lang="en-US" sz="2400" b="1" dirty="0"/>
          </a:p>
        </p:txBody>
      </p:sp>
      <p:grpSp>
        <p:nvGrpSpPr>
          <p:cNvPr id="13" name="Group 12"/>
          <p:cNvGrpSpPr/>
          <p:nvPr/>
        </p:nvGrpSpPr>
        <p:grpSpPr>
          <a:xfrm>
            <a:off x="696356" y="1483799"/>
            <a:ext cx="6702927" cy="4170768"/>
            <a:chOff x="692603" y="1483798"/>
            <a:chExt cx="7226156" cy="4867867"/>
          </a:xfrm>
          <a:effectLst>
            <a:outerShdw dist="50800" dir="5400000" algn="ctr" rotWithShape="0">
              <a:srgbClr val="000000">
                <a:alpha val="43137"/>
              </a:srgbClr>
            </a:outerShdw>
          </a:effectLst>
          <a:scene3d>
            <a:camera prst="orthographicFront">
              <a:rot lat="0" lon="0" rev="0"/>
            </a:camera>
            <a:lightRig rig="glow" dir="t">
              <a:rot lat="0" lon="0" rev="4800000"/>
            </a:lightRig>
          </a:scene3d>
        </p:grpSpPr>
        <p:grpSp>
          <p:nvGrpSpPr>
            <p:cNvPr id="8" name="Group 7"/>
            <p:cNvGrpSpPr/>
            <p:nvPr/>
          </p:nvGrpSpPr>
          <p:grpSpPr>
            <a:xfrm>
              <a:off x="692603" y="1483798"/>
              <a:ext cx="5987994" cy="3864032"/>
              <a:chOff x="575681" y="1697538"/>
              <a:chExt cx="6602916" cy="4252892"/>
            </a:xfrm>
          </p:grpSpPr>
          <p:sp>
            <p:nvSpPr>
              <p:cNvPr id="3" name="Right Arrow Callout 2"/>
              <p:cNvSpPr/>
              <p:nvPr/>
            </p:nvSpPr>
            <p:spPr>
              <a:xfrm>
                <a:off x="632832" y="1697538"/>
                <a:ext cx="2895600" cy="914399"/>
              </a:xfrm>
              <a:prstGeom prst="rightArrowCallout">
                <a:avLst>
                  <a:gd name="adj1" fmla="val 37195"/>
                  <a:gd name="adj2" fmla="val 45732"/>
                  <a:gd name="adj3" fmla="val 43293"/>
                  <a:gd name="adj4" fmla="val 82621"/>
                </a:avLst>
              </a:prstGeom>
              <a:solidFill>
                <a:schemeClr val="accent1">
                  <a:lumMod val="20000"/>
                  <a:lumOff val="80000"/>
                </a:schemeClr>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ight Arrow Callout 4"/>
              <p:cNvSpPr/>
              <p:nvPr/>
            </p:nvSpPr>
            <p:spPr>
              <a:xfrm>
                <a:off x="1717287" y="2821929"/>
                <a:ext cx="2895600" cy="914399"/>
              </a:xfrm>
              <a:prstGeom prst="rightArrowCallout">
                <a:avLst>
                  <a:gd name="adj1" fmla="val 37195"/>
                  <a:gd name="adj2" fmla="val 45732"/>
                  <a:gd name="adj3" fmla="val 43293"/>
                  <a:gd name="adj4" fmla="val 81119"/>
                </a:avLst>
              </a:prstGeom>
              <a:solidFill>
                <a:schemeClr val="accent2">
                  <a:lumMod val="20000"/>
                  <a:lumOff val="80000"/>
                </a:schemeClr>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ight Arrow Callout 5"/>
              <p:cNvSpPr/>
              <p:nvPr/>
            </p:nvSpPr>
            <p:spPr>
              <a:xfrm>
                <a:off x="2971800" y="3898464"/>
                <a:ext cx="2895600" cy="914399"/>
              </a:xfrm>
              <a:prstGeom prst="rightArrowCallout">
                <a:avLst>
                  <a:gd name="adj1" fmla="val 37195"/>
                  <a:gd name="adj2" fmla="val 45732"/>
                  <a:gd name="adj3" fmla="val 43293"/>
                  <a:gd name="adj4" fmla="val 84873"/>
                </a:avLst>
              </a:prstGeom>
              <a:solidFill>
                <a:schemeClr val="accent4">
                  <a:lumMod val="20000"/>
                  <a:lumOff val="80000"/>
                </a:schemeClr>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ight Arrow Callout 6"/>
              <p:cNvSpPr/>
              <p:nvPr/>
            </p:nvSpPr>
            <p:spPr>
              <a:xfrm>
                <a:off x="4282997" y="5036031"/>
                <a:ext cx="2895600" cy="914399"/>
              </a:xfrm>
              <a:prstGeom prst="rightArrowCallout">
                <a:avLst>
                  <a:gd name="adj1" fmla="val 37195"/>
                  <a:gd name="adj2" fmla="val 45732"/>
                  <a:gd name="adj3" fmla="val 43293"/>
                  <a:gd name="adj4" fmla="val 82245"/>
                </a:avLst>
              </a:prstGeom>
              <a:solidFill>
                <a:schemeClr val="accent6">
                  <a:lumMod val="20000"/>
                  <a:lumOff val="80000"/>
                </a:schemeClr>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p:cNvSpPr txBox="1"/>
              <p:nvPr/>
            </p:nvSpPr>
            <p:spPr>
              <a:xfrm>
                <a:off x="575681" y="1863086"/>
                <a:ext cx="2579782" cy="5535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IN" sz="2200" b="1" dirty="0"/>
                  <a:t>Requirements</a:t>
                </a:r>
                <a:endParaRPr lang="en-US" sz="2200" b="1" dirty="0"/>
              </a:p>
            </p:txBody>
          </p:sp>
          <p:sp>
            <p:nvSpPr>
              <p:cNvPr id="9" name="TextBox 8"/>
              <p:cNvSpPr txBox="1"/>
              <p:nvPr/>
            </p:nvSpPr>
            <p:spPr>
              <a:xfrm>
                <a:off x="1471032" y="2993675"/>
                <a:ext cx="2057400" cy="50812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algn="ctr"/>
                <a:r>
                  <a:rPr lang="en-IN" sz="2400" b="1" dirty="0"/>
                  <a:t>Design</a:t>
                </a:r>
                <a:endParaRPr lang="en-US" sz="2400" b="1" dirty="0"/>
              </a:p>
            </p:txBody>
          </p:sp>
          <p:sp>
            <p:nvSpPr>
              <p:cNvPr id="10" name="TextBox 9"/>
              <p:cNvSpPr txBox="1"/>
              <p:nvPr/>
            </p:nvSpPr>
            <p:spPr>
              <a:xfrm>
                <a:off x="2877926" y="4076636"/>
                <a:ext cx="2744129" cy="5535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algn="ctr"/>
                <a:r>
                  <a:rPr lang="en-IN" sz="2200" b="1" dirty="0"/>
                  <a:t>Implementation</a:t>
                </a:r>
                <a:endParaRPr lang="en-US" sz="2200" b="1" dirty="0"/>
              </a:p>
            </p:txBody>
          </p:sp>
          <p:sp>
            <p:nvSpPr>
              <p:cNvPr id="11" name="TextBox 10"/>
              <p:cNvSpPr txBox="1"/>
              <p:nvPr/>
            </p:nvSpPr>
            <p:spPr>
              <a:xfrm>
                <a:off x="4204878" y="5186100"/>
                <a:ext cx="2057400" cy="55351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algn="ctr"/>
                <a:r>
                  <a:rPr lang="en-IN" sz="2200" b="1" dirty="0"/>
                  <a:t>Verification</a:t>
                </a:r>
                <a:endParaRPr lang="en-US" sz="2200" b="1" dirty="0"/>
              </a:p>
            </p:txBody>
          </p:sp>
        </p:grpSp>
        <p:sp>
          <p:nvSpPr>
            <p:cNvPr id="17" name="Right Arrow Callout 16"/>
            <p:cNvSpPr/>
            <p:nvPr/>
          </p:nvSpPr>
          <p:spPr>
            <a:xfrm>
              <a:off x="5292823" y="5520872"/>
              <a:ext cx="2625936" cy="830793"/>
            </a:xfrm>
            <a:prstGeom prst="rightArrowCallout">
              <a:avLst>
                <a:gd name="adj1" fmla="val 37195"/>
                <a:gd name="adj2" fmla="val 45732"/>
                <a:gd name="adj3" fmla="val 43293"/>
                <a:gd name="adj4" fmla="val 83372"/>
              </a:avLst>
            </a:prstGeom>
            <a:solidFill>
              <a:srgbClr val="E8D9F3"/>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a:off x="5131004" y="5667608"/>
              <a:ext cx="2345474" cy="461665"/>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algn="ctr"/>
              <a:r>
                <a:rPr lang="en-IN" sz="2400" b="1" dirty="0"/>
                <a:t>Maintenance</a:t>
              </a:r>
              <a:endParaRPr lang="en-US" sz="2400" b="1" dirty="0"/>
            </a:p>
          </p:txBody>
        </p:sp>
      </p:grpSp>
      <p:cxnSp>
        <p:nvCxnSpPr>
          <p:cNvPr id="18" name="Elbow Connector 17"/>
          <p:cNvCxnSpPr/>
          <p:nvPr/>
        </p:nvCxnSpPr>
        <p:spPr>
          <a:xfrm rot="10800000" flipV="1">
            <a:off x="1546908" y="2273822"/>
            <a:ext cx="1860708" cy="510265"/>
          </a:xfrm>
          <a:prstGeom prst="bentConnector3">
            <a:avLst>
              <a:gd name="adj1" fmla="val 11204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10800000" flipV="1">
            <a:off x="2603803" y="3155928"/>
            <a:ext cx="1715218" cy="574747"/>
          </a:xfrm>
          <a:prstGeom prst="bentConnector3">
            <a:avLst>
              <a:gd name="adj1" fmla="val 145960"/>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3676109" y="3987042"/>
            <a:ext cx="1670484" cy="464465"/>
          </a:xfrm>
          <a:prstGeom prst="bentConnector3">
            <a:avLst>
              <a:gd name="adj1" fmla="val 113685"/>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3182718" y="1828476"/>
            <a:ext cx="3260274" cy="3579604"/>
            <a:chOff x="349917" y="-359663"/>
            <a:chExt cx="3015715" cy="3579604"/>
          </a:xfrm>
        </p:grpSpPr>
        <p:cxnSp>
          <p:nvCxnSpPr>
            <p:cNvPr id="41" name="Elbow Connector 40"/>
            <p:cNvCxnSpPr/>
            <p:nvPr/>
          </p:nvCxnSpPr>
          <p:spPr>
            <a:xfrm rot="10800000" flipV="1">
              <a:off x="1942068" y="2689787"/>
              <a:ext cx="1412550" cy="530154"/>
            </a:xfrm>
            <a:prstGeom prst="bentConnector3">
              <a:avLst>
                <a:gd name="adj1" fmla="val 11415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3039689" y="2363843"/>
              <a:ext cx="445590" cy="206297"/>
            </a:xfrm>
            <a:prstGeom prst="bentConnector3">
              <a:avLst>
                <a:gd name="adj1" fmla="val 297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16200000" flipH="1">
              <a:off x="2016725" y="1496539"/>
              <a:ext cx="445590" cy="206297"/>
            </a:xfrm>
            <a:prstGeom prst="bentConnector3">
              <a:avLst>
                <a:gd name="adj1" fmla="val 297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1057107" y="625844"/>
              <a:ext cx="445590" cy="206297"/>
            </a:xfrm>
            <a:prstGeom prst="bentConnector3">
              <a:avLst>
                <a:gd name="adj1" fmla="val 2972"/>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rot="16200000" flipH="1">
              <a:off x="230271" y="-240017"/>
              <a:ext cx="445590" cy="206297"/>
            </a:xfrm>
            <a:prstGeom prst="bentConnector3">
              <a:avLst>
                <a:gd name="adj1" fmla="val 2972"/>
              </a:avLst>
            </a:prstGeom>
            <a:ln w="25400">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512918" y="781120"/>
            <a:ext cx="2752476" cy="2752476"/>
            <a:chOff x="3432584" y="768433"/>
            <a:chExt cx="5326831" cy="5321012"/>
          </a:xfrm>
          <a:solidFill>
            <a:srgbClr val="00B050"/>
          </a:solidFill>
          <a:scene3d>
            <a:camera prst="perspectiveRelaxed"/>
            <a:lightRig rig="threePt" dir="t"/>
          </a:scene3d>
        </p:grpSpPr>
        <p:sp>
          <p:nvSpPr>
            <p:cNvPr id="31" name="Circular Arrow 30"/>
            <p:cNvSpPr/>
            <p:nvPr/>
          </p:nvSpPr>
          <p:spPr>
            <a:xfrm>
              <a:off x="3538389" y="974224"/>
              <a:ext cx="5115221" cy="5115221"/>
            </a:xfrm>
            <a:prstGeom prst="circularArrow">
              <a:avLst>
                <a:gd name="adj1" fmla="val 5085"/>
                <a:gd name="adj2" fmla="val 327528"/>
                <a:gd name="adj3" fmla="val 6615046"/>
                <a:gd name="adj4" fmla="val 3857426"/>
                <a:gd name="adj5" fmla="val 5932"/>
              </a:avLst>
            </a:prstGeom>
            <a:solidFill>
              <a:srgbClr val="7CB144"/>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32" name="Group 31"/>
            <p:cNvGrpSpPr/>
            <p:nvPr/>
          </p:nvGrpSpPr>
          <p:grpSpPr>
            <a:xfrm>
              <a:off x="3432584" y="768433"/>
              <a:ext cx="5326831" cy="5280601"/>
              <a:chOff x="3432584" y="768433"/>
              <a:chExt cx="5326831" cy="5280601"/>
            </a:xfrm>
            <a:grpFill/>
          </p:grpSpPr>
          <p:sp>
            <p:nvSpPr>
              <p:cNvPr id="33" name="Circular Arrow 32"/>
              <p:cNvSpPr/>
              <p:nvPr/>
            </p:nvSpPr>
            <p:spPr>
              <a:xfrm>
                <a:off x="3622986" y="933813"/>
                <a:ext cx="5115221" cy="5115221"/>
              </a:xfrm>
              <a:prstGeom prst="circularArrow">
                <a:avLst>
                  <a:gd name="adj1" fmla="val 5085"/>
                  <a:gd name="adj2" fmla="val 327528"/>
                  <a:gd name="adj3" fmla="val 3529100"/>
                  <a:gd name="adj4" fmla="val 770764"/>
                  <a:gd name="adj5" fmla="val 5932"/>
                </a:avLst>
              </a:prstGeom>
              <a:solidFill>
                <a:srgbClr val="446A2A"/>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Circular Arrow 33"/>
              <p:cNvSpPr/>
              <p:nvPr/>
            </p:nvSpPr>
            <p:spPr>
              <a:xfrm>
                <a:off x="3453791" y="933813"/>
                <a:ext cx="5115221" cy="5115221"/>
              </a:xfrm>
              <a:prstGeom prst="circularArrow">
                <a:avLst>
                  <a:gd name="adj1" fmla="val 5085"/>
                  <a:gd name="adj2" fmla="val 327528"/>
                  <a:gd name="adj3" fmla="val 9701707"/>
                  <a:gd name="adj4" fmla="val 6943371"/>
                  <a:gd name="adj5" fmla="val 5932"/>
                </a:avLst>
              </a:prstGeom>
              <a:solidFill>
                <a:srgbClr val="0060A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36" name="Group 35"/>
              <p:cNvGrpSpPr/>
              <p:nvPr/>
            </p:nvGrpSpPr>
            <p:grpSpPr>
              <a:xfrm>
                <a:off x="3432584" y="768433"/>
                <a:ext cx="5326831" cy="5188697"/>
                <a:chOff x="3432584" y="768433"/>
                <a:chExt cx="5326831" cy="5188697"/>
              </a:xfrm>
              <a:grpFill/>
            </p:grpSpPr>
            <p:sp>
              <p:nvSpPr>
                <p:cNvPr id="37" name="Circular Arrow 36"/>
                <p:cNvSpPr/>
                <p:nvPr/>
              </p:nvSpPr>
              <p:spPr>
                <a:xfrm>
                  <a:off x="3585304" y="768433"/>
                  <a:ext cx="5115221" cy="5115221"/>
                </a:xfrm>
                <a:prstGeom prst="circularArrow">
                  <a:avLst>
                    <a:gd name="adj1" fmla="val 5085"/>
                    <a:gd name="adj2" fmla="val 327528"/>
                    <a:gd name="adj3" fmla="val 18957827"/>
                    <a:gd name="adj4" fmla="val 16200343"/>
                    <a:gd name="adj5" fmla="val 5932"/>
                  </a:avLst>
                </a:prstGeom>
                <a:solidFill>
                  <a:srgbClr val="487CA9"/>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Circular Arrow 38"/>
                <p:cNvSpPr/>
                <p:nvPr/>
              </p:nvSpPr>
              <p:spPr>
                <a:xfrm>
                  <a:off x="3644194" y="841909"/>
                  <a:ext cx="5115221" cy="5115221"/>
                </a:xfrm>
                <a:prstGeom prst="circularArrow">
                  <a:avLst>
                    <a:gd name="adj1" fmla="val 5085"/>
                    <a:gd name="adj2" fmla="val 327528"/>
                    <a:gd name="adj3" fmla="val 443744"/>
                    <a:gd name="adj4" fmla="val 19285776"/>
                    <a:gd name="adj5" fmla="val 5932"/>
                  </a:avLst>
                </a:prstGeom>
                <a:solidFill>
                  <a:srgbClr val="008D40"/>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Circular Arrow 44"/>
                <p:cNvSpPr/>
                <p:nvPr/>
              </p:nvSpPr>
              <p:spPr>
                <a:xfrm>
                  <a:off x="3432584" y="841909"/>
                  <a:ext cx="5115221" cy="5115221"/>
                </a:xfrm>
                <a:prstGeom prst="circularArrow">
                  <a:avLst>
                    <a:gd name="adj1" fmla="val 5085"/>
                    <a:gd name="adj2" fmla="val 327528"/>
                    <a:gd name="adj3" fmla="val 12786695"/>
                    <a:gd name="adj4" fmla="val 10028727"/>
                    <a:gd name="adj5" fmla="val 5932"/>
                  </a:avLst>
                </a:prstGeom>
                <a:solidFill>
                  <a:srgbClr val="1A406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Circular Arrow 45"/>
                <p:cNvSpPr/>
                <p:nvPr/>
              </p:nvSpPr>
              <p:spPr>
                <a:xfrm>
                  <a:off x="3491473" y="768433"/>
                  <a:ext cx="5115221" cy="5115221"/>
                </a:xfrm>
                <a:prstGeom prst="circularArrow">
                  <a:avLst>
                    <a:gd name="adj1" fmla="val 5085"/>
                    <a:gd name="adj2" fmla="val 327528"/>
                    <a:gd name="adj3" fmla="val 15872129"/>
                    <a:gd name="adj4" fmla="val 13114645"/>
                    <a:gd name="adj5" fmla="val 5932"/>
                  </a:avLst>
                </a:prstGeom>
                <a:solidFill>
                  <a:srgbClr val="0090C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grpSp>
      <p:sp>
        <p:nvSpPr>
          <p:cNvPr id="29" name="Multiply 28"/>
          <p:cNvSpPr/>
          <p:nvPr/>
        </p:nvSpPr>
        <p:spPr>
          <a:xfrm>
            <a:off x="6817082" y="-812738"/>
            <a:ext cx="5968515" cy="6343649"/>
          </a:xfrm>
          <a:prstGeom prst="mathMultiply">
            <a:avLst>
              <a:gd name="adj1" fmla="val 7564"/>
            </a:avLst>
          </a:prstGeom>
          <a:solidFill>
            <a:schemeClr val="bg1">
              <a:alpha val="13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9775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1745969" y="736851"/>
            <a:ext cx="9913237" cy="6003179"/>
          </a:xfrm>
          <a:prstGeom prst="rect">
            <a:avLst/>
          </a:prstGeom>
          <a:noFill/>
          <a:ln>
            <a:noFill/>
          </a:ln>
        </p:spPr>
        <p:txBody>
          <a:bodyPr spcFirstLastPara="1" wrap="square" lIns="91425" tIns="45700" rIns="91425" bIns="45700" anchor="t" anchorCtr="0">
            <a:noAutofit/>
          </a:bodyPr>
          <a:lstStyle/>
          <a:p>
            <a:pPr>
              <a:lnSpc>
                <a:spcPct val="200000"/>
              </a:lnSpc>
              <a:buFont typeface="Wingdings" pitchFamily="2" charset="2"/>
              <a:buChar char="q"/>
            </a:pPr>
            <a:r>
              <a:rPr lang="en-US" sz="2400" b="1" dirty="0">
                <a:solidFill>
                  <a:srgbClr val="C00000"/>
                </a:solidFill>
              </a:rPr>
              <a:t>   </a:t>
            </a:r>
            <a:r>
              <a:rPr lang="en-US" sz="2400" b="1" dirty="0" smtClean="0">
                <a:solidFill>
                  <a:srgbClr val="C00000"/>
                </a:solidFill>
              </a:rPr>
              <a:t> </a:t>
            </a:r>
            <a:r>
              <a:rPr lang="en-US" sz="2400" b="1" dirty="0" smtClean="0">
                <a:solidFill>
                  <a:schemeClr val="accent5">
                    <a:lumMod val="50000"/>
                  </a:schemeClr>
                </a:solidFill>
              </a:rPr>
              <a:t>Product </a:t>
            </a:r>
            <a:r>
              <a:rPr lang="en-US" sz="2400" b="1" dirty="0">
                <a:solidFill>
                  <a:schemeClr val="accent5">
                    <a:lumMod val="50000"/>
                  </a:schemeClr>
                </a:solidFill>
              </a:rPr>
              <a:t>adoption </a:t>
            </a:r>
            <a:r>
              <a:rPr lang="en-US" sz="2400" b="1" dirty="0" smtClean="0">
                <a:solidFill>
                  <a:schemeClr val="accent5">
                    <a:lumMod val="50000"/>
                  </a:schemeClr>
                </a:solidFill>
              </a:rPr>
              <a:t>curve</a:t>
            </a:r>
          </a:p>
          <a:p>
            <a:pPr>
              <a:lnSpc>
                <a:spcPct val="200000"/>
              </a:lnSpc>
              <a:buFont typeface="Wingdings" pitchFamily="2" charset="2"/>
              <a:buChar char="q"/>
            </a:pPr>
            <a:r>
              <a:rPr lang="en-US" sz="2400" b="1" dirty="0">
                <a:solidFill>
                  <a:schemeClr val="accent5">
                    <a:lumMod val="50000"/>
                  </a:schemeClr>
                </a:solidFill>
              </a:rPr>
              <a:t> </a:t>
            </a:r>
            <a:r>
              <a:rPr lang="en-US" sz="2400" b="1" dirty="0" smtClean="0">
                <a:solidFill>
                  <a:schemeClr val="accent5">
                    <a:lumMod val="50000"/>
                  </a:schemeClr>
                </a:solidFill>
              </a:rPr>
              <a:t>   Crossing the chasm</a:t>
            </a:r>
            <a:endParaRPr lang="en-US" sz="2400" b="1" dirty="0">
              <a:solidFill>
                <a:schemeClr val="accent5">
                  <a:lumMod val="50000"/>
                </a:schemeClr>
              </a:solidFill>
            </a:endParaRPr>
          </a:p>
          <a:p>
            <a:pPr>
              <a:lnSpc>
                <a:spcPct val="200000"/>
              </a:lnSpc>
              <a:buFont typeface="Wingdings" pitchFamily="2" charset="2"/>
              <a:buChar char="q"/>
            </a:pPr>
            <a:r>
              <a:rPr lang="en-US" sz="2400" b="1" dirty="0">
                <a:solidFill>
                  <a:schemeClr val="accent5">
                    <a:lumMod val="50000"/>
                  </a:schemeClr>
                </a:solidFill>
              </a:rPr>
              <a:t>   </a:t>
            </a:r>
            <a:r>
              <a:rPr lang="en-US" sz="2400" b="1" dirty="0" smtClean="0">
                <a:solidFill>
                  <a:schemeClr val="accent5">
                    <a:lumMod val="50000"/>
                  </a:schemeClr>
                </a:solidFill>
              </a:rPr>
              <a:t> How change </a:t>
            </a:r>
            <a:r>
              <a:rPr lang="en-US" sz="2400" b="1" dirty="0">
                <a:solidFill>
                  <a:schemeClr val="accent5">
                    <a:lumMod val="50000"/>
                  </a:schemeClr>
                </a:solidFill>
              </a:rPr>
              <a:t>is </a:t>
            </a:r>
            <a:r>
              <a:rPr lang="en-US" sz="2400" b="1" dirty="0" smtClean="0">
                <a:solidFill>
                  <a:schemeClr val="accent5">
                    <a:lumMod val="50000"/>
                  </a:schemeClr>
                </a:solidFill>
              </a:rPr>
              <a:t>accelerating.</a:t>
            </a:r>
            <a:endParaRPr lang="en-US" sz="2400" b="1" dirty="0">
              <a:solidFill>
                <a:schemeClr val="accent5">
                  <a:lumMod val="50000"/>
                </a:schemeClr>
              </a:solidFill>
            </a:endParaRPr>
          </a:p>
          <a:p>
            <a:pPr>
              <a:lnSpc>
                <a:spcPct val="200000"/>
              </a:lnSpc>
              <a:buFont typeface="Wingdings" pitchFamily="2" charset="2"/>
              <a:buChar char="q"/>
            </a:pPr>
            <a:r>
              <a:rPr lang="en-US" sz="2400" b="1" dirty="0">
                <a:solidFill>
                  <a:schemeClr val="accent5">
                    <a:lumMod val="50000"/>
                  </a:schemeClr>
                </a:solidFill>
              </a:rPr>
              <a:t>   </a:t>
            </a:r>
            <a:r>
              <a:rPr lang="en-US" sz="2400" b="1" dirty="0" smtClean="0">
                <a:solidFill>
                  <a:schemeClr val="accent5">
                    <a:lumMod val="50000"/>
                  </a:schemeClr>
                </a:solidFill>
              </a:rPr>
              <a:t>Traditional linear process and lean process of product 	development</a:t>
            </a:r>
            <a:r>
              <a:rPr lang="en-IN" sz="2400" b="1" dirty="0" smtClean="0">
                <a:solidFill>
                  <a:schemeClr val="accent5">
                    <a:lumMod val="50000"/>
                  </a:schemeClr>
                </a:solidFill>
              </a:rPr>
              <a:t> </a:t>
            </a:r>
          </a:p>
          <a:p>
            <a:pPr>
              <a:lnSpc>
                <a:spcPct val="200000"/>
              </a:lnSpc>
              <a:buFont typeface="Wingdings" pitchFamily="2" charset="2"/>
              <a:buChar char="q"/>
            </a:pPr>
            <a:r>
              <a:rPr lang="en-IN" sz="2400" b="1" dirty="0" smtClean="0">
                <a:solidFill>
                  <a:schemeClr val="accent5">
                    <a:lumMod val="50000"/>
                  </a:schemeClr>
                </a:solidFill>
              </a:rPr>
              <a:t>   What </a:t>
            </a:r>
            <a:r>
              <a:rPr lang="en-IN" sz="2400" b="1" dirty="0">
                <a:solidFill>
                  <a:schemeClr val="accent5">
                    <a:lumMod val="50000"/>
                  </a:schemeClr>
                </a:solidFill>
              </a:rPr>
              <a:t>is minimum viable product?</a:t>
            </a:r>
          </a:p>
          <a:p>
            <a:pPr>
              <a:lnSpc>
                <a:spcPct val="200000"/>
              </a:lnSpc>
              <a:buFont typeface="Wingdings" pitchFamily="2" charset="2"/>
              <a:buChar char="q"/>
            </a:pPr>
            <a:r>
              <a:rPr lang="en-IN" sz="2400" b="1" dirty="0">
                <a:solidFill>
                  <a:schemeClr val="accent5">
                    <a:lumMod val="50000"/>
                  </a:schemeClr>
                </a:solidFill>
              </a:rPr>
              <a:t>  </a:t>
            </a:r>
            <a:r>
              <a:rPr lang="en-IN" sz="2400" b="1" dirty="0" smtClean="0">
                <a:solidFill>
                  <a:schemeClr val="accent5">
                    <a:lumMod val="50000"/>
                  </a:schemeClr>
                </a:solidFill>
              </a:rPr>
              <a:t> How </a:t>
            </a:r>
            <a:r>
              <a:rPr lang="en-IN" sz="2400" b="1" dirty="0">
                <a:solidFill>
                  <a:schemeClr val="accent5">
                    <a:lumMod val="50000"/>
                  </a:schemeClr>
                </a:solidFill>
              </a:rPr>
              <a:t>to make minimum viable product?</a:t>
            </a:r>
          </a:p>
          <a:p>
            <a:pPr>
              <a:lnSpc>
                <a:spcPct val="200000"/>
              </a:lnSpc>
              <a:buFont typeface="Wingdings" pitchFamily="2" charset="2"/>
              <a:buChar char="q"/>
            </a:pPr>
            <a:r>
              <a:rPr lang="en-IN" sz="2400" b="1" dirty="0">
                <a:solidFill>
                  <a:schemeClr val="accent5">
                    <a:lumMod val="50000"/>
                  </a:schemeClr>
                </a:solidFill>
              </a:rPr>
              <a:t>  </a:t>
            </a:r>
            <a:r>
              <a:rPr lang="en-IN" sz="2400" b="1" dirty="0" smtClean="0">
                <a:solidFill>
                  <a:schemeClr val="accent5">
                    <a:lumMod val="50000"/>
                  </a:schemeClr>
                </a:solidFill>
              </a:rPr>
              <a:t> Example </a:t>
            </a:r>
            <a:r>
              <a:rPr lang="en-IN" sz="2400" b="1" dirty="0">
                <a:solidFill>
                  <a:schemeClr val="accent5">
                    <a:lumMod val="50000"/>
                  </a:schemeClr>
                </a:solidFill>
              </a:rPr>
              <a:t>of minimum viable product</a:t>
            </a:r>
          </a:p>
          <a:p>
            <a:pPr>
              <a:lnSpc>
                <a:spcPct val="200000"/>
              </a:lnSpc>
              <a:buFont typeface="Wingdings" pitchFamily="2" charset="2"/>
              <a:buChar char="q"/>
            </a:pPr>
            <a:endParaRPr lang="en-US" sz="2400" b="1" dirty="0" smtClean="0">
              <a:solidFill>
                <a:schemeClr val="accent5">
                  <a:lumMod val="50000"/>
                </a:schemeClr>
              </a:solidFill>
            </a:endParaRPr>
          </a:p>
          <a:p>
            <a:pPr>
              <a:lnSpc>
                <a:spcPct val="200000"/>
              </a:lnSpc>
              <a:buFont typeface="Wingdings" pitchFamily="2" charset="2"/>
              <a:buChar char="q"/>
            </a:pPr>
            <a:endParaRPr lang="en-US" sz="2400" b="1" dirty="0" smtClean="0">
              <a:solidFill>
                <a:schemeClr val="accent5">
                  <a:lumMod val="50000"/>
                </a:schemeClr>
              </a:solidFill>
            </a:endParaRPr>
          </a:p>
        </p:txBody>
      </p:sp>
    </p:spTree>
    <p:extLst>
      <p:ext uri="{BB962C8B-B14F-4D97-AF65-F5344CB8AC3E}">
        <p14:creationId xmlns:p14="http://schemas.microsoft.com/office/powerpoint/2010/main" val="14526729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018-EA8F-46E9-A193-BDE60E44B489}"/>
              </a:ext>
            </a:extLst>
          </p:cNvPr>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Waterfall Model</a:t>
            </a:r>
            <a:endParaRPr lang="en-IN" sz="3600" b="1" dirty="0">
              <a:solidFill>
                <a:srgbClr val="002060"/>
              </a:solidFill>
              <a:latin typeface="Georgia" panose="02040502050405020303" pitchFamily="18" charset="0"/>
            </a:endParaRPr>
          </a:p>
        </p:txBody>
      </p:sp>
      <p:graphicFrame>
        <p:nvGraphicFramePr>
          <p:cNvPr id="4" name="Content Placeholder 3"/>
          <p:cNvGraphicFramePr>
            <a:graphicFrameLocks noGrp="1"/>
          </p:cNvGraphicFramePr>
          <p:nvPr>
            <p:ph idx="1"/>
          </p:nvPr>
        </p:nvGraphicFramePr>
        <p:xfrm>
          <a:off x="-898859" y="127502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Connector: Elbow 4">
            <a:extLst>
              <a:ext uri="{FF2B5EF4-FFF2-40B4-BE49-F238E27FC236}">
                <a16:creationId xmlns:a16="http://schemas.microsoft.com/office/drawing/2014/main" id="{1ACFD9BD-1D2E-423F-9934-3A29172566A3}"/>
              </a:ext>
            </a:extLst>
          </p:cNvPr>
          <p:cNvCxnSpPr/>
          <p:nvPr/>
        </p:nvCxnSpPr>
        <p:spPr>
          <a:xfrm>
            <a:off x="838200" y="1940767"/>
            <a:ext cx="8389776" cy="3685592"/>
          </a:xfrm>
          <a:prstGeom prst="bentConnector3">
            <a:avLst>
              <a:gd name="adj1" fmla="val -158"/>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B4AEC3C-256A-4C67-B9D8-6ECD20A937FC}"/>
              </a:ext>
            </a:extLst>
          </p:cNvPr>
          <p:cNvSpPr txBox="1"/>
          <p:nvPr/>
        </p:nvSpPr>
        <p:spPr>
          <a:xfrm rot="16200000">
            <a:off x="-1318575" y="3159257"/>
            <a:ext cx="3764607" cy="461665"/>
          </a:xfrm>
          <a:prstGeom prst="rect">
            <a:avLst/>
          </a:prstGeom>
          <a:noFill/>
        </p:spPr>
        <p:txBody>
          <a:bodyPr wrap="square" rtlCol="0">
            <a:spAutoFit/>
          </a:bodyPr>
          <a:lstStyle/>
          <a:p>
            <a:r>
              <a:rPr lang="en-US" sz="2400" b="1" dirty="0"/>
              <a:t>Resources, Risk &amp; ₹</a:t>
            </a:r>
            <a:endParaRPr lang="en-IN" sz="2400" b="1" dirty="0"/>
          </a:p>
        </p:txBody>
      </p:sp>
      <p:sp>
        <p:nvSpPr>
          <p:cNvPr id="10" name="TextBox 9">
            <a:extLst>
              <a:ext uri="{FF2B5EF4-FFF2-40B4-BE49-F238E27FC236}">
                <a16:creationId xmlns:a16="http://schemas.microsoft.com/office/drawing/2014/main" id="{2C329494-B457-48DF-B201-3DB6A9950CD1}"/>
              </a:ext>
            </a:extLst>
          </p:cNvPr>
          <p:cNvSpPr txBox="1"/>
          <p:nvPr/>
        </p:nvSpPr>
        <p:spPr>
          <a:xfrm>
            <a:off x="1301003" y="5530463"/>
            <a:ext cx="1325564" cy="461665"/>
          </a:xfrm>
          <a:prstGeom prst="rect">
            <a:avLst/>
          </a:prstGeom>
          <a:noFill/>
        </p:spPr>
        <p:txBody>
          <a:bodyPr wrap="square" rtlCol="0">
            <a:spAutoFit/>
          </a:bodyPr>
          <a:lstStyle/>
          <a:p>
            <a:r>
              <a:rPr lang="en-US" sz="2400" b="1" dirty="0"/>
              <a:t>Time</a:t>
            </a:r>
            <a:endParaRPr lang="en-IN" sz="2400" b="1" dirty="0"/>
          </a:p>
        </p:txBody>
      </p:sp>
      <p:cxnSp>
        <p:nvCxnSpPr>
          <p:cNvPr id="12" name="Straight Connector 11">
            <a:extLst>
              <a:ext uri="{FF2B5EF4-FFF2-40B4-BE49-F238E27FC236}">
                <a16:creationId xmlns:a16="http://schemas.microsoft.com/office/drawing/2014/main" id="{845D5AF2-EB01-4A60-B86E-03F964AC197B}"/>
              </a:ext>
            </a:extLst>
          </p:cNvPr>
          <p:cNvCxnSpPr>
            <a:cxnSpLocks/>
          </p:cNvCxnSpPr>
          <p:nvPr/>
        </p:nvCxnSpPr>
        <p:spPr>
          <a:xfrm>
            <a:off x="7855626" y="1940767"/>
            <a:ext cx="0" cy="3685592"/>
          </a:xfrm>
          <a:prstGeom prst="line">
            <a:avLst/>
          </a:prstGeom>
          <a:ln w="444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744ABE-4F03-4DC6-80D5-A3605783EE2D}"/>
              </a:ext>
            </a:extLst>
          </p:cNvPr>
          <p:cNvSpPr txBox="1"/>
          <p:nvPr/>
        </p:nvSpPr>
        <p:spPr>
          <a:xfrm>
            <a:off x="5538652" y="5550114"/>
            <a:ext cx="3215329" cy="461665"/>
          </a:xfrm>
          <a:prstGeom prst="rect">
            <a:avLst/>
          </a:prstGeom>
          <a:noFill/>
        </p:spPr>
        <p:txBody>
          <a:bodyPr wrap="square" rtlCol="0">
            <a:spAutoFit/>
          </a:bodyPr>
          <a:lstStyle/>
          <a:p>
            <a:r>
              <a:rPr lang="en-US" sz="2400" b="1" dirty="0"/>
              <a:t>Release and Validate</a:t>
            </a:r>
            <a:endParaRPr lang="en-IN" sz="2400" b="1" dirty="0"/>
          </a:p>
        </p:txBody>
      </p:sp>
      <p:cxnSp>
        <p:nvCxnSpPr>
          <p:cNvPr id="7" name="Connector: Elbow 6">
            <a:extLst>
              <a:ext uri="{FF2B5EF4-FFF2-40B4-BE49-F238E27FC236}">
                <a16:creationId xmlns:a16="http://schemas.microsoft.com/office/drawing/2014/main" id="{5C184392-527A-4AA1-B784-2B2D2103C100}"/>
              </a:ext>
            </a:extLst>
          </p:cNvPr>
          <p:cNvCxnSpPr/>
          <p:nvPr/>
        </p:nvCxnSpPr>
        <p:spPr>
          <a:xfrm>
            <a:off x="7811449" y="505838"/>
            <a:ext cx="3610583" cy="1712068"/>
          </a:xfrm>
          <a:prstGeom prst="bentConnector3">
            <a:avLst>
              <a:gd name="adj1" fmla="val 157"/>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54FEEB-854C-45E0-A929-38347D6A4B20}"/>
              </a:ext>
            </a:extLst>
          </p:cNvPr>
          <p:cNvSpPr txBox="1"/>
          <p:nvPr/>
        </p:nvSpPr>
        <p:spPr>
          <a:xfrm>
            <a:off x="8485560" y="2237152"/>
            <a:ext cx="1325564" cy="461665"/>
          </a:xfrm>
          <a:prstGeom prst="rect">
            <a:avLst/>
          </a:prstGeom>
          <a:noFill/>
        </p:spPr>
        <p:txBody>
          <a:bodyPr wrap="square" rtlCol="0">
            <a:spAutoFit/>
          </a:bodyPr>
          <a:lstStyle/>
          <a:p>
            <a:r>
              <a:rPr lang="en-US" sz="2400" b="1" dirty="0"/>
              <a:t>Time</a:t>
            </a:r>
            <a:endParaRPr lang="en-IN" sz="2400" b="1" dirty="0"/>
          </a:p>
        </p:txBody>
      </p:sp>
      <p:sp>
        <p:nvSpPr>
          <p:cNvPr id="15" name="TextBox 14">
            <a:extLst>
              <a:ext uri="{FF2B5EF4-FFF2-40B4-BE49-F238E27FC236}">
                <a16:creationId xmlns:a16="http://schemas.microsoft.com/office/drawing/2014/main" id="{7C4C8055-7515-4F89-A8A4-DF02F4CC08E1}"/>
              </a:ext>
            </a:extLst>
          </p:cNvPr>
          <p:cNvSpPr txBox="1"/>
          <p:nvPr/>
        </p:nvSpPr>
        <p:spPr>
          <a:xfrm rot="16200000">
            <a:off x="6972219" y="1131039"/>
            <a:ext cx="1325564" cy="461665"/>
          </a:xfrm>
          <a:prstGeom prst="rect">
            <a:avLst/>
          </a:prstGeom>
          <a:noFill/>
        </p:spPr>
        <p:txBody>
          <a:bodyPr wrap="square" rtlCol="0">
            <a:spAutoFit/>
          </a:bodyPr>
          <a:lstStyle/>
          <a:p>
            <a:r>
              <a:rPr lang="en-US" sz="2400" b="1" dirty="0"/>
              <a:t>Sales</a:t>
            </a:r>
            <a:endParaRPr lang="en-IN" sz="2400" b="1" dirty="0"/>
          </a:p>
        </p:txBody>
      </p:sp>
      <p:sp>
        <p:nvSpPr>
          <p:cNvPr id="11" name="Freeform: Shape 10">
            <a:extLst>
              <a:ext uri="{FF2B5EF4-FFF2-40B4-BE49-F238E27FC236}">
                <a16:creationId xmlns:a16="http://schemas.microsoft.com/office/drawing/2014/main" id="{D9E7E908-748B-4020-A7ED-012440F97ED4}"/>
              </a:ext>
            </a:extLst>
          </p:cNvPr>
          <p:cNvSpPr/>
          <p:nvPr/>
        </p:nvSpPr>
        <p:spPr>
          <a:xfrm>
            <a:off x="7850221" y="865762"/>
            <a:ext cx="3511685" cy="1322961"/>
          </a:xfrm>
          <a:custGeom>
            <a:avLst/>
            <a:gdLst>
              <a:gd name="connsiteX0" fmla="*/ 0 w 3511685"/>
              <a:gd name="connsiteY0" fmla="*/ 1322961 h 1322961"/>
              <a:gd name="connsiteX1" fmla="*/ 797668 w 3511685"/>
              <a:gd name="connsiteY1" fmla="*/ 573932 h 1322961"/>
              <a:gd name="connsiteX2" fmla="*/ 1332690 w 3511685"/>
              <a:gd name="connsiteY2" fmla="*/ 262647 h 1322961"/>
              <a:gd name="connsiteX3" fmla="*/ 2295728 w 3511685"/>
              <a:gd name="connsiteY3" fmla="*/ 97276 h 1322961"/>
              <a:gd name="connsiteX4" fmla="*/ 2840477 w 3511685"/>
              <a:gd name="connsiteY4" fmla="*/ 48638 h 1322961"/>
              <a:gd name="connsiteX5" fmla="*/ 3511685 w 3511685"/>
              <a:gd name="connsiteY5" fmla="*/ 0 h 13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1685" h="1322961">
                <a:moveTo>
                  <a:pt x="0" y="1322961"/>
                </a:moveTo>
                <a:cubicBezTo>
                  <a:pt x="287776" y="1036806"/>
                  <a:pt x="575553" y="750651"/>
                  <a:pt x="797668" y="573932"/>
                </a:cubicBezTo>
                <a:cubicBezTo>
                  <a:pt x="1019783" y="397213"/>
                  <a:pt x="1083013" y="342090"/>
                  <a:pt x="1332690" y="262647"/>
                </a:cubicBezTo>
                <a:cubicBezTo>
                  <a:pt x="1582367" y="183204"/>
                  <a:pt x="2044430" y="132944"/>
                  <a:pt x="2295728" y="97276"/>
                </a:cubicBezTo>
                <a:cubicBezTo>
                  <a:pt x="2547026" y="61608"/>
                  <a:pt x="2840477" y="48638"/>
                  <a:pt x="2840477" y="48638"/>
                </a:cubicBezTo>
                <a:lnTo>
                  <a:pt x="3511685" y="0"/>
                </a:lnTo>
              </a:path>
            </a:pathLst>
          </a:custGeom>
          <a:noFill/>
          <a:ln w="25400">
            <a:solidFill>
              <a:srgbClr val="00B050"/>
            </a:solidFill>
            <a:prstDash val="sysDot"/>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B65A1F87-C333-476C-96D9-34D2F229CEC9}"/>
              </a:ext>
            </a:extLst>
          </p:cNvPr>
          <p:cNvSpPr/>
          <p:nvPr/>
        </p:nvSpPr>
        <p:spPr>
          <a:xfrm>
            <a:off x="7879404" y="2088024"/>
            <a:ext cx="3463047" cy="142050"/>
          </a:xfrm>
          <a:custGeom>
            <a:avLst/>
            <a:gdLst>
              <a:gd name="connsiteX0" fmla="*/ 0 w 3463047"/>
              <a:gd name="connsiteY0" fmla="*/ 110427 h 142050"/>
              <a:gd name="connsiteX1" fmla="*/ 719847 w 3463047"/>
              <a:gd name="connsiteY1" fmla="*/ 42333 h 142050"/>
              <a:gd name="connsiteX2" fmla="*/ 1955260 w 3463047"/>
              <a:gd name="connsiteY2" fmla="*/ 3423 h 142050"/>
              <a:gd name="connsiteX3" fmla="*/ 2704290 w 3463047"/>
              <a:gd name="connsiteY3" fmla="*/ 129882 h 142050"/>
              <a:gd name="connsiteX4" fmla="*/ 3463047 w 3463047"/>
              <a:gd name="connsiteY4" fmla="*/ 129882 h 14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3047" h="142050">
                <a:moveTo>
                  <a:pt x="0" y="110427"/>
                </a:moveTo>
                <a:cubicBezTo>
                  <a:pt x="196985" y="85297"/>
                  <a:pt x="393970" y="60167"/>
                  <a:pt x="719847" y="42333"/>
                </a:cubicBezTo>
                <a:cubicBezTo>
                  <a:pt x="1045724" y="24499"/>
                  <a:pt x="1624520" y="-11168"/>
                  <a:pt x="1955260" y="3423"/>
                </a:cubicBezTo>
                <a:cubicBezTo>
                  <a:pt x="2286000" y="18014"/>
                  <a:pt x="2452992" y="108806"/>
                  <a:pt x="2704290" y="129882"/>
                </a:cubicBezTo>
                <a:cubicBezTo>
                  <a:pt x="2955588" y="150958"/>
                  <a:pt x="3209317" y="140420"/>
                  <a:pt x="3463047" y="129882"/>
                </a:cubicBezTo>
              </a:path>
            </a:pathLst>
          </a:custGeom>
          <a:noFill/>
          <a:ln w="47625">
            <a:solidFill>
              <a:srgbClr val="C0000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6381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5018-EA8F-46E9-A193-BDE60E44B489}"/>
              </a:ext>
            </a:extLst>
          </p:cNvPr>
          <p:cNvSpPr>
            <a:spLocks noGrp="1"/>
          </p:cNvSpPr>
          <p:nvPr>
            <p:ph type="title"/>
          </p:nvPr>
        </p:nvSpPr>
        <p:spPr/>
        <p:txBody>
          <a:bodyPr vert="horz" lIns="91440" tIns="45720" rIns="91440" bIns="45720" rtlCol="0" anchor="ctr">
            <a:normAutofit/>
          </a:bodyPr>
          <a:lstStyle/>
          <a:p>
            <a:r>
              <a:rPr lang="en-US" sz="3600" b="1" dirty="0" smtClean="0">
                <a:solidFill>
                  <a:srgbClr val="002060"/>
                </a:solidFill>
                <a:latin typeface="Georgia" panose="02040502050405020303" pitchFamily="18" charset="0"/>
              </a:rPr>
              <a:t>Customer </a:t>
            </a:r>
            <a:br>
              <a:rPr lang="en-US" sz="3600" b="1" dirty="0" smtClean="0">
                <a:solidFill>
                  <a:srgbClr val="002060"/>
                </a:solidFill>
                <a:latin typeface="Georgia" panose="02040502050405020303" pitchFamily="18" charset="0"/>
              </a:rPr>
            </a:br>
            <a:r>
              <a:rPr lang="en-US" sz="3600" b="1" dirty="0" smtClean="0">
                <a:solidFill>
                  <a:srgbClr val="002060"/>
                </a:solidFill>
                <a:latin typeface="Georgia" panose="02040502050405020303" pitchFamily="18" charset="0"/>
              </a:rPr>
              <a:t>Validation</a:t>
            </a:r>
            <a:endParaRPr lang="en-IN" sz="3600" b="1" dirty="0">
              <a:solidFill>
                <a:srgbClr val="002060"/>
              </a:solidFill>
              <a:latin typeface="Georgia" panose="02040502050405020303" pitchFamily="18" charset="0"/>
            </a:endParaRPr>
          </a:p>
        </p:txBody>
      </p:sp>
      <p:graphicFrame>
        <p:nvGraphicFramePr>
          <p:cNvPr id="4" name="Content Placeholder 3"/>
          <p:cNvGraphicFramePr>
            <a:graphicFrameLocks noGrp="1"/>
          </p:cNvGraphicFramePr>
          <p:nvPr>
            <p:ph idx="1"/>
            <p:extLst/>
          </p:nvPr>
        </p:nvGraphicFramePr>
        <p:xfrm>
          <a:off x="-898859" y="127502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Connector: Elbow 4">
            <a:extLst>
              <a:ext uri="{FF2B5EF4-FFF2-40B4-BE49-F238E27FC236}">
                <a16:creationId xmlns:a16="http://schemas.microsoft.com/office/drawing/2014/main" id="{1ACFD9BD-1D2E-423F-9934-3A29172566A3}"/>
              </a:ext>
            </a:extLst>
          </p:cNvPr>
          <p:cNvCxnSpPr/>
          <p:nvPr/>
        </p:nvCxnSpPr>
        <p:spPr>
          <a:xfrm>
            <a:off x="838200" y="1940767"/>
            <a:ext cx="8389776" cy="3685592"/>
          </a:xfrm>
          <a:prstGeom prst="bentConnector3">
            <a:avLst>
              <a:gd name="adj1" fmla="val -158"/>
            </a:avLst>
          </a:prstGeom>
          <a:ln w="50800">
            <a:headEnd type="triangle"/>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B4AEC3C-256A-4C67-B9D8-6ECD20A937FC}"/>
              </a:ext>
            </a:extLst>
          </p:cNvPr>
          <p:cNvSpPr txBox="1"/>
          <p:nvPr/>
        </p:nvSpPr>
        <p:spPr>
          <a:xfrm rot="16200000">
            <a:off x="-1318575" y="3159257"/>
            <a:ext cx="3764607" cy="461665"/>
          </a:xfrm>
          <a:prstGeom prst="rect">
            <a:avLst/>
          </a:prstGeom>
          <a:noFill/>
        </p:spPr>
        <p:txBody>
          <a:bodyPr wrap="square" rtlCol="0">
            <a:spAutoFit/>
          </a:bodyPr>
          <a:lstStyle/>
          <a:p>
            <a:r>
              <a:rPr lang="en-US" sz="2400" b="1" dirty="0"/>
              <a:t>Resources, Risk &amp; ₹</a:t>
            </a:r>
            <a:endParaRPr lang="en-IN" sz="2400" b="1" dirty="0"/>
          </a:p>
        </p:txBody>
      </p:sp>
      <p:sp>
        <p:nvSpPr>
          <p:cNvPr id="10" name="TextBox 9">
            <a:extLst>
              <a:ext uri="{FF2B5EF4-FFF2-40B4-BE49-F238E27FC236}">
                <a16:creationId xmlns:a16="http://schemas.microsoft.com/office/drawing/2014/main" id="{2C329494-B457-48DF-B201-3DB6A9950CD1}"/>
              </a:ext>
            </a:extLst>
          </p:cNvPr>
          <p:cNvSpPr txBox="1"/>
          <p:nvPr/>
        </p:nvSpPr>
        <p:spPr>
          <a:xfrm>
            <a:off x="1301003" y="5530463"/>
            <a:ext cx="1325564" cy="461665"/>
          </a:xfrm>
          <a:prstGeom prst="rect">
            <a:avLst/>
          </a:prstGeom>
          <a:noFill/>
        </p:spPr>
        <p:txBody>
          <a:bodyPr wrap="square" rtlCol="0">
            <a:spAutoFit/>
          </a:bodyPr>
          <a:lstStyle/>
          <a:p>
            <a:r>
              <a:rPr lang="en-US" sz="2400" b="1" dirty="0"/>
              <a:t>Time</a:t>
            </a:r>
            <a:endParaRPr lang="en-IN" sz="2400" b="1" dirty="0"/>
          </a:p>
        </p:txBody>
      </p:sp>
      <p:cxnSp>
        <p:nvCxnSpPr>
          <p:cNvPr id="12" name="Straight Connector 11">
            <a:extLst>
              <a:ext uri="{FF2B5EF4-FFF2-40B4-BE49-F238E27FC236}">
                <a16:creationId xmlns:a16="http://schemas.microsoft.com/office/drawing/2014/main" id="{845D5AF2-EB01-4A60-B86E-03F964AC197B}"/>
              </a:ext>
            </a:extLst>
          </p:cNvPr>
          <p:cNvCxnSpPr>
            <a:cxnSpLocks/>
          </p:cNvCxnSpPr>
          <p:nvPr/>
        </p:nvCxnSpPr>
        <p:spPr>
          <a:xfrm>
            <a:off x="7855626" y="1940767"/>
            <a:ext cx="0" cy="3685592"/>
          </a:xfrm>
          <a:prstGeom prst="line">
            <a:avLst/>
          </a:prstGeom>
          <a:ln w="44450" cmpd="sng">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744ABE-4F03-4DC6-80D5-A3605783EE2D}"/>
              </a:ext>
            </a:extLst>
          </p:cNvPr>
          <p:cNvSpPr txBox="1"/>
          <p:nvPr/>
        </p:nvSpPr>
        <p:spPr>
          <a:xfrm>
            <a:off x="5538652" y="5550114"/>
            <a:ext cx="3215329" cy="461665"/>
          </a:xfrm>
          <a:prstGeom prst="rect">
            <a:avLst/>
          </a:prstGeom>
          <a:noFill/>
        </p:spPr>
        <p:txBody>
          <a:bodyPr wrap="square" rtlCol="0">
            <a:spAutoFit/>
          </a:bodyPr>
          <a:lstStyle/>
          <a:p>
            <a:r>
              <a:rPr lang="en-US" sz="2400" b="1" dirty="0"/>
              <a:t>Release and Validate</a:t>
            </a:r>
            <a:endParaRPr lang="en-IN" sz="2400" b="1" dirty="0"/>
          </a:p>
        </p:txBody>
      </p:sp>
      <p:cxnSp>
        <p:nvCxnSpPr>
          <p:cNvPr id="13" name="Straight Connector 12">
            <a:extLst>
              <a:ext uri="{FF2B5EF4-FFF2-40B4-BE49-F238E27FC236}">
                <a16:creationId xmlns:a16="http://schemas.microsoft.com/office/drawing/2014/main" id="{3B88470D-5E0D-4C51-9F21-30622375D947}"/>
              </a:ext>
            </a:extLst>
          </p:cNvPr>
          <p:cNvCxnSpPr>
            <a:cxnSpLocks/>
          </p:cNvCxnSpPr>
          <p:nvPr/>
        </p:nvCxnSpPr>
        <p:spPr>
          <a:xfrm>
            <a:off x="2105666" y="1966475"/>
            <a:ext cx="0" cy="3685592"/>
          </a:xfrm>
          <a:prstGeom prst="line">
            <a:avLst/>
          </a:prstGeom>
          <a:ln w="444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C311F3-61B5-48D5-9DC7-C633342F2900}"/>
              </a:ext>
            </a:extLst>
          </p:cNvPr>
          <p:cNvCxnSpPr>
            <a:cxnSpLocks/>
          </p:cNvCxnSpPr>
          <p:nvPr/>
        </p:nvCxnSpPr>
        <p:spPr>
          <a:xfrm>
            <a:off x="3341079" y="1971338"/>
            <a:ext cx="0" cy="3685592"/>
          </a:xfrm>
          <a:prstGeom prst="line">
            <a:avLst/>
          </a:prstGeom>
          <a:ln w="44450" cmpd="sng">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2F39C17-EAE8-4797-B85F-0DA4F4E3D067}"/>
              </a:ext>
            </a:extLst>
          </p:cNvPr>
          <p:cNvCxnSpPr/>
          <p:nvPr/>
        </p:nvCxnSpPr>
        <p:spPr>
          <a:xfrm>
            <a:off x="8328888" y="466802"/>
            <a:ext cx="3610583" cy="1712068"/>
          </a:xfrm>
          <a:prstGeom prst="bentConnector3">
            <a:avLst>
              <a:gd name="adj1" fmla="val 157"/>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4C0A80-A492-4E8E-84C5-460C9CA536C0}"/>
              </a:ext>
            </a:extLst>
          </p:cNvPr>
          <p:cNvSpPr txBox="1"/>
          <p:nvPr/>
        </p:nvSpPr>
        <p:spPr>
          <a:xfrm rot="16200000">
            <a:off x="7396399" y="1194594"/>
            <a:ext cx="1325564" cy="461665"/>
          </a:xfrm>
          <a:prstGeom prst="rect">
            <a:avLst/>
          </a:prstGeom>
          <a:noFill/>
        </p:spPr>
        <p:txBody>
          <a:bodyPr wrap="square" rtlCol="0">
            <a:spAutoFit/>
          </a:bodyPr>
          <a:lstStyle/>
          <a:p>
            <a:r>
              <a:rPr lang="en-US" sz="2400" b="1" dirty="0"/>
              <a:t>Sales</a:t>
            </a:r>
            <a:endParaRPr lang="en-IN" sz="2400" b="1" dirty="0"/>
          </a:p>
        </p:txBody>
      </p:sp>
      <p:sp>
        <p:nvSpPr>
          <p:cNvPr id="18" name="Freeform: Shape 17">
            <a:extLst>
              <a:ext uri="{FF2B5EF4-FFF2-40B4-BE49-F238E27FC236}">
                <a16:creationId xmlns:a16="http://schemas.microsoft.com/office/drawing/2014/main" id="{9E63F892-E602-48A6-B6BF-59FE709B21BC}"/>
              </a:ext>
            </a:extLst>
          </p:cNvPr>
          <p:cNvSpPr/>
          <p:nvPr/>
        </p:nvSpPr>
        <p:spPr>
          <a:xfrm>
            <a:off x="8357086" y="822570"/>
            <a:ext cx="3511685" cy="1322961"/>
          </a:xfrm>
          <a:custGeom>
            <a:avLst/>
            <a:gdLst>
              <a:gd name="connsiteX0" fmla="*/ 0 w 3511685"/>
              <a:gd name="connsiteY0" fmla="*/ 1322961 h 1322961"/>
              <a:gd name="connsiteX1" fmla="*/ 797668 w 3511685"/>
              <a:gd name="connsiteY1" fmla="*/ 573932 h 1322961"/>
              <a:gd name="connsiteX2" fmla="*/ 1332690 w 3511685"/>
              <a:gd name="connsiteY2" fmla="*/ 262647 h 1322961"/>
              <a:gd name="connsiteX3" fmla="*/ 2295728 w 3511685"/>
              <a:gd name="connsiteY3" fmla="*/ 97276 h 1322961"/>
              <a:gd name="connsiteX4" fmla="*/ 2840477 w 3511685"/>
              <a:gd name="connsiteY4" fmla="*/ 48638 h 1322961"/>
              <a:gd name="connsiteX5" fmla="*/ 3511685 w 3511685"/>
              <a:gd name="connsiteY5" fmla="*/ 0 h 13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1685" h="1322961">
                <a:moveTo>
                  <a:pt x="0" y="1322961"/>
                </a:moveTo>
                <a:cubicBezTo>
                  <a:pt x="287776" y="1036806"/>
                  <a:pt x="575553" y="750651"/>
                  <a:pt x="797668" y="573932"/>
                </a:cubicBezTo>
                <a:cubicBezTo>
                  <a:pt x="1019783" y="397213"/>
                  <a:pt x="1083013" y="342090"/>
                  <a:pt x="1332690" y="262647"/>
                </a:cubicBezTo>
                <a:cubicBezTo>
                  <a:pt x="1582367" y="183204"/>
                  <a:pt x="2044430" y="132944"/>
                  <a:pt x="2295728" y="97276"/>
                </a:cubicBezTo>
                <a:cubicBezTo>
                  <a:pt x="2547026" y="61608"/>
                  <a:pt x="2840477" y="48638"/>
                  <a:pt x="2840477" y="48638"/>
                </a:cubicBezTo>
                <a:lnTo>
                  <a:pt x="3511685" y="0"/>
                </a:lnTo>
              </a:path>
            </a:pathLst>
          </a:custGeom>
          <a:noFill/>
          <a:ln w="38100">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45D1E773-43EF-4E39-B520-80643843F05B}"/>
              </a:ext>
            </a:extLst>
          </p:cNvPr>
          <p:cNvGrpSpPr/>
          <p:nvPr/>
        </p:nvGrpSpPr>
        <p:grpSpPr>
          <a:xfrm>
            <a:off x="739694" y="548434"/>
            <a:ext cx="6927971" cy="3903856"/>
            <a:chOff x="739694" y="548434"/>
            <a:chExt cx="6927971" cy="3903856"/>
          </a:xfrm>
        </p:grpSpPr>
        <p:sp>
          <p:nvSpPr>
            <p:cNvPr id="3" name="Arrow: Down 2">
              <a:extLst>
                <a:ext uri="{FF2B5EF4-FFF2-40B4-BE49-F238E27FC236}">
                  <a16:creationId xmlns:a16="http://schemas.microsoft.com/office/drawing/2014/main" id="{60F613FF-8F90-446C-A23E-8347FA5B2D3F}"/>
                </a:ext>
              </a:extLst>
            </p:cNvPr>
            <p:cNvSpPr/>
            <p:nvPr/>
          </p:nvSpPr>
          <p:spPr>
            <a:xfrm>
              <a:off x="739694" y="3265515"/>
              <a:ext cx="1770434" cy="118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E7451E66-99F9-4F63-A280-65CADE677FA5}"/>
                </a:ext>
              </a:extLst>
            </p:cNvPr>
            <p:cNvSpPr txBox="1"/>
            <p:nvPr/>
          </p:nvSpPr>
          <p:spPr>
            <a:xfrm>
              <a:off x="895639" y="3744404"/>
              <a:ext cx="1688397" cy="707886"/>
            </a:xfrm>
            <a:prstGeom prst="rect">
              <a:avLst/>
            </a:prstGeom>
            <a:noFill/>
          </p:spPr>
          <p:txBody>
            <a:bodyPr wrap="square" rtlCol="0">
              <a:spAutoFit/>
            </a:bodyPr>
            <a:lstStyle/>
            <a:p>
              <a:r>
                <a:rPr lang="en-US" sz="2000" b="1" dirty="0">
                  <a:solidFill>
                    <a:schemeClr val="bg1"/>
                  </a:solidFill>
                </a:rPr>
                <a:t>Customers</a:t>
              </a:r>
              <a:endParaRPr lang="en-IN" sz="2000" b="1" dirty="0">
                <a:solidFill>
                  <a:schemeClr val="bg1"/>
                </a:solidFill>
              </a:endParaRPr>
            </a:p>
            <a:p>
              <a:endParaRPr lang="en-IN" sz="2000" b="1" dirty="0">
                <a:solidFill>
                  <a:schemeClr val="bg1"/>
                </a:solidFill>
              </a:endParaRPr>
            </a:p>
          </p:txBody>
        </p:sp>
        <p:sp>
          <p:nvSpPr>
            <p:cNvPr id="19" name="Arrow: Down 18">
              <a:extLst>
                <a:ext uri="{FF2B5EF4-FFF2-40B4-BE49-F238E27FC236}">
                  <a16:creationId xmlns:a16="http://schemas.microsoft.com/office/drawing/2014/main" id="{B6366A67-93B6-4454-A600-668AE62D8510}"/>
                </a:ext>
              </a:extLst>
            </p:cNvPr>
            <p:cNvSpPr/>
            <p:nvPr/>
          </p:nvSpPr>
          <p:spPr>
            <a:xfrm>
              <a:off x="1585610" y="2185549"/>
              <a:ext cx="1926174" cy="111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Down 19">
              <a:extLst>
                <a:ext uri="{FF2B5EF4-FFF2-40B4-BE49-F238E27FC236}">
                  <a16:creationId xmlns:a16="http://schemas.microsoft.com/office/drawing/2014/main" id="{408C10CE-49E9-4593-ACBD-B5A20304120E}"/>
                </a:ext>
              </a:extLst>
            </p:cNvPr>
            <p:cNvSpPr/>
            <p:nvPr/>
          </p:nvSpPr>
          <p:spPr>
            <a:xfrm>
              <a:off x="2909479" y="1507055"/>
              <a:ext cx="2024289" cy="1110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Arrow: Down 20">
              <a:extLst>
                <a:ext uri="{FF2B5EF4-FFF2-40B4-BE49-F238E27FC236}">
                  <a16:creationId xmlns:a16="http://schemas.microsoft.com/office/drawing/2014/main" id="{7A49AF44-2325-423F-9481-B9C7B2C14C8C}"/>
                </a:ext>
              </a:extLst>
            </p:cNvPr>
            <p:cNvSpPr/>
            <p:nvPr/>
          </p:nvSpPr>
          <p:spPr>
            <a:xfrm>
              <a:off x="4055592" y="933854"/>
              <a:ext cx="2190089" cy="118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Arrow: Down 21">
              <a:extLst>
                <a:ext uri="{FF2B5EF4-FFF2-40B4-BE49-F238E27FC236}">
                  <a16:creationId xmlns:a16="http://schemas.microsoft.com/office/drawing/2014/main" id="{DA49AC77-1D33-4196-A9BC-A04AE876F10D}"/>
                </a:ext>
              </a:extLst>
            </p:cNvPr>
            <p:cNvSpPr/>
            <p:nvPr/>
          </p:nvSpPr>
          <p:spPr>
            <a:xfrm>
              <a:off x="5477576" y="548434"/>
              <a:ext cx="2190089" cy="11867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54E22914-0452-4608-8CAD-153D78DF3A24}"/>
                </a:ext>
              </a:extLst>
            </p:cNvPr>
            <p:cNvSpPr txBox="1"/>
            <p:nvPr/>
          </p:nvSpPr>
          <p:spPr>
            <a:xfrm>
              <a:off x="1790986" y="2618041"/>
              <a:ext cx="1856886" cy="707886"/>
            </a:xfrm>
            <a:prstGeom prst="rect">
              <a:avLst/>
            </a:prstGeom>
            <a:noFill/>
          </p:spPr>
          <p:txBody>
            <a:bodyPr wrap="square" rtlCol="0">
              <a:spAutoFit/>
            </a:bodyPr>
            <a:lstStyle/>
            <a:p>
              <a:r>
                <a:rPr lang="en-US" sz="2000" b="1" dirty="0">
                  <a:solidFill>
                    <a:schemeClr val="bg1"/>
                  </a:solidFill>
                </a:rPr>
                <a:t>Validation</a:t>
              </a:r>
              <a:endParaRPr lang="en-IN" sz="2000" b="1" dirty="0">
                <a:solidFill>
                  <a:schemeClr val="bg1"/>
                </a:solidFill>
              </a:endParaRPr>
            </a:p>
            <a:p>
              <a:endParaRPr lang="en-IN" sz="2000" b="1" dirty="0">
                <a:solidFill>
                  <a:schemeClr val="bg1"/>
                </a:solidFill>
              </a:endParaRPr>
            </a:p>
          </p:txBody>
        </p:sp>
        <p:sp>
          <p:nvSpPr>
            <p:cNvPr id="24" name="TextBox 23">
              <a:extLst>
                <a:ext uri="{FF2B5EF4-FFF2-40B4-BE49-F238E27FC236}">
                  <a16:creationId xmlns:a16="http://schemas.microsoft.com/office/drawing/2014/main" id="{B63442B8-1FA3-4EC8-8B44-CBBB028B1E85}"/>
                </a:ext>
              </a:extLst>
            </p:cNvPr>
            <p:cNvSpPr txBox="1"/>
            <p:nvPr/>
          </p:nvSpPr>
          <p:spPr>
            <a:xfrm>
              <a:off x="3116424" y="1927653"/>
              <a:ext cx="1911101" cy="707886"/>
            </a:xfrm>
            <a:prstGeom prst="rect">
              <a:avLst/>
            </a:prstGeom>
            <a:noFill/>
          </p:spPr>
          <p:txBody>
            <a:bodyPr wrap="square" rtlCol="0">
              <a:spAutoFit/>
            </a:bodyPr>
            <a:lstStyle/>
            <a:p>
              <a:r>
                <a:rPr lang="en-US" sz="2000" b="1" dirty="0">
                  <a:solidFill>
                    <a:schemeClr val="bg1"/>
                  </a:solidFill>
                </a:rPr>
                <a:t>Validation</a:t>
              </a:r>
              <a:endParaRPr lang="en-IN" sz="2000" b="1" dirty="0">
                <a:solidFill>
                  <a:schemeClr val="bg1"/>
                </a:solidFill>
              </a:endParaRPr>
            </a:p>
            <a:p>
              <a:endParaRPr lang="en-IN" sz="2000" b="1" dirty="0">
                <a:solidFill>
                  <a:schemeClr val="bg1"/>
                </a:solidFill>
              </a:endParaRPr>
            </a:p>
          </p:txBody>
        </p:sp>
        <p:sp>
          <p:nvSpPr>
            <p:cNvPr id="25" name="TextBox 24">
              <a:extLst>
                <a:ext uri="{FF2B5EF4-FFF2-40B4-BE49-F238E27FC236}">
                  <a16:creationId xmlns:a16="http://schemas.microsoft.com/office/drawing/2014/main" id="{448CEFA1-C500-42BF-BEFD-D1F591736C50}"/>
                </a:ext>
              </a:extLst>
            </p:cNvPr>
            <p:cNvSpPr txBox="1"/>
            <p:nvPr/>
          </p:nvSpPr>
          <p:spPr>
            <a:xfrm>
              <a:off x="4321741" y="1373616"/>
              <a:ext cx="1911101" cy="707886"/>
            </a:xfrm>
            <a:prstGeom prst="rect">
              <a:avLst/>
            </a:prstGeom>
            <a:noFill/>
          </p:spPr>
          <p:txBody>
            <a:bodyPr wrap="square" rtlCol="0">
              <a:spAutoFit/>
            </a:bodyPr>
            <a:lstStyle/>
            <a:p>
              <a:r>
                <a:rPr lang="en-US" sz="2000" b="1" dirty="0">
                  <a:solidFill>
                    <a:schemeClr val="bg1"/>
                  </a:solidFill>
                </a:rPr>
                <a:t>Validation</a:t>
              </a:r>
              <a:endParaRPr lang="en-IN" sz="2000" b="1" dirty="0">
                <a:solidFill>
                  <a:schemeClr val="bg1"/>
                </a:solidFill>
              </a:endParaRPr>
            </a:p>
            <a:p>
              <a:endParaRPr lang="en-IN" sz="2000" b="1" dirty="0">
                <a:solidFill>
                  <a:schemeClr val="bg1"/>
                </a:solidFill>
              </a:endParaRPr>
            </a:p>
          </p:txBody>
        </p:sp>
        <p:sp>
          <p:nvSpPr>
            <p:cNvPr id="26" name="TextBox 25">
              <a:extLst>
                <a:ext uri="{FF2B5EF4-FFF2-40B4-BE49-F238E27FC236}">
                  <a16:creationId xmlns:a16="http://schemas.microsoft.com/office/drawing/2014/main" id="{6A148985-4AB2-42E3-B077-03AE7EF42F6B}"/>
                </a:ext>
              </a:extLst>
            </p:cNvPr>
            <p:cNvSpPr txBox="1"/>
            <p:nvPr/>
          </p:nvSpPr>
          <p:spPr>
            <a:xfrm>
              <a:off x="5670304" y="1011343"/>
              <a:ext cx="1911101" cy="707886"/>
            </a:xfrm>
            <a:prstGeom prst="rect">
              <a:avLst/>
            </a:prstGeom>
            <a:noFill/>
          </p:spPr>
          <p:txBody>
            <a:bodyPr wrap="square" rtlCol="0">
              <a:spAutoFit/>
            </a:bodyPr>
            <a:lstStyle/>
            <a:p>
              <a:r>
                <a:rPr lang="en-US" sz="2000" b="1" dirty="0">
                  <a:solidFill>
                    <a:schemeClr val="bg1"/>
                  </a:solidFill>
                </a:rPr>
                <a:t>Validation</a:t>
              </a:r>
              <a:endParaRPr lang="en-IN" sz="2000" b="1" dirty="0">
                <a:solidFill>
                  <a:schemeClr val="bg1"/>
                </a:solidFill>
              </a:endParaRPr>
            </a:p>
            <a:p>
              <a:endParaRPr lang="en-IN" sz="2000" b="1" dirty="0">
                <a:solidFill>
                  <a:schemeClr val="bg1"/>
                </a:solidFill>
              </a:endParaRPr>
            </a:p>
          </p:txBody>
        </p:sp>
      </p:grpSp>
      <p:grpSp>
        <p:nvGrpSpPr>
          <p:cNvPr id="37" name="Group 36">
            <a:extLst>
              <a:ext uri="{FF2B5EF4-FFF2-40B4-BE49-F238E27FC236}">
                <a16:creationId xmlns:a16="http://schemas.microsoft.com/office/drawing/2014/main" id="{0CC08ED8-C7FC-4104-BD29-28BB0DBB2387}"/>
              </a:ext>
            </a:extLst>
          </p:cNvPr>
          <p:cNvGrpSpPr/>
          <p:nvPr/>
        </p:nvGrpSpPr>
        <p:grpSpPr>
          <a:xfrm>
            <a:off x="3458468" y="3170395"/>
            <a:ext cx="2752476" cy="2752476"/>
            <a:chOff x="3458468" y="3170395"/>
            <a:chExt cx="2752476" cy="2752476"/>
          </a:xfrm>
        </p:grpSpPr>
        <p:grpSp>
          <p:nvGrpSpPr>
            <p:cNvPr id="27" name="Group 26">
              <a:extLst>
                <a:ext uri="{FF2B5EF4-FFF2-40B4-BE49-F238E27FC236}">
                  <a16:creationId xmlns:a16="http://schemas.microsoft.com/office/drawing/2014/main" id="{ECD1C186-9800-4797-A320-FE9146391512}"/>
                </a:ext>
              </a:extLst>
            </p:cNvPr>
            <p:cNvGrpSpPr/>
            <p:nvPr/>
          </p:nvGrpSpPr>
          <p:grpSpPr>
            <a:xfrm>
              <a:off x="3458468" y="3170395"/>
              <a:ext cx="2752476" cy="2752476"/>
              <a:chOff x="3432584" y="768433"/>
              <a:chExt cx="5326831" cy="5321012"/>
            </a:xfrm>
            <a:solidFill>
              <a:srgbClr val="00B050"/>
            </a:solidFill>
            <a:scene3d>
              <a:camera prst="perspectiveRelaxed"/>
              <a:lightRig rig="threePt" dir="t"/>
            </a:scene3d>
          </p:grpSpPr>
          <p:sp>
            <p:nvSpPr>
              <p:cNvPr id="28" name="Circular Arrow 30">
                <a:extLst>
                  <a:ext uri="{FF2B5EF4-FFF2-40B4-BE49-F238E27FC236}">
                    <a16:creationId xmlns:a16="http://schemas.microsoft.com/office/drawing/2014/main" id="{0DCD528C-2679-43E2-8C75-32DFB118BBE9}"/>
                  </a:ext>
                </a:extLst>
              </p:cNvPr>
              <p:cNvSpPr/>
              <p:nvPr/>
            </p:nvSpPr>
            <p:spPr>
              <a:xfrm>
                <a:off x="3538389" y="974224"/>
                <a:ext cx="5115221" cy="5115221"/>
              </a:xfrm>
              <a:prstGeom prst="circularArrow">
                <a:avLst>
                  <a:gd name="adj1" fmla="val 5085"/>
                  <a:gd name="adj2" fmla="val 327528"/>
                  <a:gd name="adj3" fmla="val 6615046"/>
                  <a:gd name="adj4" fmla="val 3857426"/>
                  <a:gd name="adj5" fmla="val 5932"/>
                </a:avLst>
              </a:prstGeom>
              <a:solidFill>
                <a:srgbClr val="7CB144"/>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9" name="Group 28">
                <a:extLst>
                  <a:ext uri="{FF2B5EF4-FFF2-40B4-BE49-F238E27FC236}">
                    <a16:creationId xmlns:a16="http://schemas.microsoft.com/office/drawing/2014/main" id="{FC887C62-49B6-4261-9817-E12BBAE6CAAC}"/>
                  </a:ext>
                </a:extLst>
              </p:cNvPr>
              <p:cNvGrpSpPr/>
              <p:nvPr/>
            </p:nvGrpSpPr>
            <p:grpSpPr>
              <a:xfrm>
                <a:off x="3432584" y="768433"/>
                <a:ext cx="5326831" cy="5280601"/>
                <a:chOff x="3432584" y="768433"/>
                <a:chExt cx="5326831" cy="5280601"/>
              </a:xfrm>
              <a:grpFill/>
            </p:grpSpPr>
            <p:sp>
              <p:nvSpPr>
                <p:cNvPr id="30" name="Circular Arrow 32">
                  <a:extLst>
                    <a:ext uri="{FF2B5EF4-FFF2-40B4-BE49-F238E27FC236}">
                      <a16:creationId xmlns:a16="http://schemas.microsoft.com/office/drawing/2014/main" id="{C12DD9C3-B28A-4D48-9EF3-829D2B935CD1}"/>
                    </a:ext>
                  </a:extLst>
                </p:cNvPr>
                <p:cNvSpPr/>
                <p:nvPr/>
              </p:nvSpPr>
              <p:spPr>
                <a:xfrm>
                  <a:off x="3622986" y="933813"/>
                  <a:ext cx="5115221" cy="5115221"/>
                </a:xfrm>
                <a:prstGeom prst="circularArrow">
                  <a:avLst>
                    <a:gd name="adj1" fmla="val 5085"/>
                    <a:gd name="adj2" fmla="val 327528"/>
                    <a:gd name="adj3" fmla="val 3529100"/>
                    <a:gd name="adj4" fmla="val 770764"/>
                    <a:gd name="adj5" fmla="val 5932"/>
                  </a:avLst>
                </a:prstGeom>
                <a:solidFill>
                  <a:srgbClr val="446A2A"/>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1" name="Circular Arrow 33">
                  <a:extLst>
                    <a:ext uri="{FF2B5EF4-FFF2-40B4-BE49-F238E27FC236}">
                      <a16:creationId xmlns:a16="http://schemas.microsoft.com/office/drawing/2014/main" id="{82180FBA-EE9D-4862-BACA-FE2BE9D560DF}"/>
                    </a:ext>
                  </a:extLst>
                </p:cNvPr>
                <p:cNvSpPr/>
                <p:nvPr/>
              </p:nvSpPr>
              <p:spPr>
                <a:xfrm>
                  <a:off x="3453791" y="933813"/>
                  <a:ext cx="5115221" cy="5115221"/>
                </a:xfrm>
                <a:prstGeom prst="circularArrow">
                  <a:avLst>
                    <a:gd name="adj1" fmla="val 5085"/>
                    <a:gd name="adj2" fmla="val 327528"/>
                    <a:gd name="adj3" fmla="val 9701707"/>
                    <a:gd name="adj4" fmla="val 6943371"/>
                    <a:gd name="adj5" fmla="val 5932"/>
                  </a:avLst>
                </a:prstGeom>
                <a:solidFill>
                  <a:srgbClr val="0060A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985B1072-5A67-45E7-91A2-7056AA58E787}"/>
                    </a:ext>
                  </a:extLst>
                </p:cNvPr>
                <p:cNvGrpSpPr/>
                <p:nvPr/>
              </p:nvGrpSpPr>
              <p:grpSpPr>
                <a:xfrm>
                  <a:off x="3432584" y="768433"/>
                  <a:ext cx="5326831" cy="5188697"/>
                  <a:chOff x="3432584" y="768433"/>
                  <a:chExt cx="5326831" cy="5188697"/>
                </a:xfrm>
                <a:grpFill/>
              </p:grpSpPr>
              <p:sp>
                <p:nvSpPr>
                  <p:cNvPr id="33" name="Circular Arrow 36">
                    <a:extLst>
                      <a:ext uri="{FF2B5EF4-FFF2-40B4-BE49-F238E27FC236}">
                        <a16:creationId xmlns:a16="http://schemas.microsoft.com/office/drawing/2014/main" id="{CEEBABFA-98F0-4506-B817-23D4FFD173F8}"/>
                      </a:ext>
                    </a:extLst>
                  </p:cNvPr>
                  <p:cNvSpPr/>
                  <p:nvPr/>
                </p:nvSpPr>
                <p:spPr>
                  <a:xfrm>
                    <a:off x="3585304" y="768433"/>
                    <a:ext cx="5115221" cy="5115221"/>
                  </a:xfrm>
                  <a:prstGeom prst="circularArrow">
                    <a:avLst>
                      <a:gd name="adj1" fmla="val 5085"/>
                      <a:gd name="adj2" fmla="val 327528"/>
                      <a:gd name="adj3" fmla="val 18957827"/>
                      <a:gd name="adj4" fmla="val 16200343"/>
                      <a:gd name="adj5" fmla="val 5932"/>
                    </a:avLst>
                  </a:prstGeom>
                  <a:solidFill>
                    <a:srgbClr val="487CA9"/>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Circular Arrow 38">
                    <a:extLst>
                      <a:ext uri="{FF2B5EF4-FFF2-40B4-BE49-F238E27FC236}">
                        <a16:creationId xmlns:a16="http://schemas.microsoft.com/office/drawing/2014/main" id="{A6BDEF18-FEE9-4AD2-B298-28820EC82B76}"/>
                      </a:ext>
                    </a:extLst>
                  </p:cNvPr>
                  <p:cNvSpPr/>
                  <p:nvPr/>
                </p:nvSpPr>
                <p:spPr>
                  <a:xfrm>
                    <a:off x="3644194" y="841909"/>
                    <a:ext cx="5115221" cy="5115221"/>
                  </a:xfrm>
                  <a:prstGeom prst="circularArrow">
                    <a:avLst>
                      <a:gd name="adj1" fmla="val 5085"/>
                      <a:gd name="adj2" fmla="val 327528"/>
                      <a:gd name="adj3" fmla="val 443744"/>
                      <a:gd name="adj4" fmla="val 19285776"/>
                      <a:gd name="adj5" fmla="val 5932"/>
                    </a:avLst>
                  </a:prstGeom>
                  <a:solidFill>
                    <a:srgbClr val="008D40"/>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Circular Arrow 44">
                    <a:extLst>
                      <a:ext uri="{FF2B5EF4-FFF2-40B4-BE49-F238E27FC236}">
                        <a16:creationId xmlns:a16="http://schemas.microsoft.com/office/drawing/2014/main" id="{29045FC8-8222-49FE-BD77-61DDFA739140}"/>
                      </a:ext>
                    </a:extLst>
                  </p:cNvPr>
                  <p:cNvSpPr/>
                  <p:nvPr/>
                </p:nvSpPr>
                <p:spPr>
                  <a:xfrm>
                    <a:off x="3432584" y="841909"/>
                    <a:ext cx="5115221" cy="5115221"/>
                  </a:xfrm>
                  <a:prstGeom prst="circularArrow">
                    <a:avLst>
                      <a:gd name="adj1" fmla="val 5085"/>
                      <a:gd name="adj2" fmla="val 327528"/>
                      <a:gd name="adj3" fmla="val 12786695"/>
                      <a:gd name="adj4" fmla="val 10028727"/>
                      <a:gd name="adj5" fmla="val 5932"/>
                    </a:avLst>
                  </a:prstGeom>
                  <a:solidFill>
                    <a:srgbClr val="1A406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Circular Arrow 45">
                    <a:extLst>
                      <a:ext uri="{FF2B5EF4-FFF2-40B4-BE49-F238E27FC236}">
                        <a16:creationId xmlns:a16="http://schemas.microsoft.com/office/drawing/2014/main" id="{C9F500B0-2024-4E15-8CA4-3F2B77E13E1A}"/>
                      </a:ext>
                    </a:extLst>
                  </p:cNvPr>
                  <p:cNvSpPr/>
                  <p:nvPr/>
                </p:nvSpPr>
                <p:spPr>
                  <a:xfrm>
                    <a:off x="3491473" y="768433"/>
                    <a:ext cx="5115221" cy="5115221"/>
                  </a:xfrm>
                  <a:prstGeom prst="circularArrow">
                    <a:avLst>
                      <a:gd name="adj1" fmla="val 5085"/>
                      <a:gd name="adj2" fmla="val 327528"/>
                      <a:gd name="adj3" fmla="val 15872129"/>
                      <a:gd name="adj4" fmla="val 13114645"/>
                      <a:gd name="adj5" fmla="val 5932"/>
                    </a:avLst>
                  </a:prstGeom>
                  <a:solidFill>
                    <a:srgbClr val="0090C5"/>
                  </a:solidFill>
                  <a:ln>
                    <a:solidFill>
                      <a:schemeClr val="accent1">
                        <a:lumMod val="40000"/>
                        <a:lumOff val="60000"/>
                      </a:schemeClr>
                    </a:solidFill>
                  </a:ln>
                  <a:sp3d extrusionH="63500">
                    <a:bevelT w="114300" prst="artDeco"/>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grpSp>
        <p:sp>
          <p:nvSpPr>
            <p:cNvPr id="8" name="Oval 7">
              <a:extLst>
                <a:ext uri="{FF2B5EF4-FFF2-40B4-BE49-F238E27FC236}">
                  <a16:creationId xmlns:a16="http://schemas.microsoft.com/office/drawing/2014/main" id="{1182E71F-5ABA-4DCB-A174-F5C0887ABCE9}"/>
                </a:ext>
              </a:extLst>
            </p:cNvPr>
            <p:cNvSpPr/>
            <p:nvPr/>
          </p:nvSpPr>
          <p:spPr>
            <a:xfrm>
              <a:off x="3829264" y="4008477"/>
              <a:ext cx="2046242" cy="1207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F4A4631-2BC0-4563-800C-A39D3BACB332}"/>
                </a:ext>
              </a:extLst>
            </p:cNvPr>
            <p:cNvSpPr txBox="1"/>
            <p:nvPr/>
          </p:nvSpPr>
          <p:spPr>
            <a:xfrm>
              <a:off x="3969628" y="4452290"/>
              <a:ext cx="1881793" cy="307777"/>
            </a:xfrm>
            <a:prstGeom prst="rect">
              <a:avLst/>
            </a:prstGeom>
            <a:noFill/>
          </p:spPr>
          <p:txBody>
            <a:bodyPr wrap="square" rtlCol="0">
              <a:spAutoFit/>
            </a:bodyPr>
            <a:lstStyle/>
            <a:p>
              <a:r>
                <a:rPr lang="en-US" b="1" dirty="0">
                  <a:solidFill>
                    <a:schemeClr val="bg1"/>
                  </a:solidFill>
                </a:rPr>
                <a:t>Validated Learning</a:t>
              </a:r>
              <a:endParaRPr lang="en-IN" b="1" dirty="0">
                <a:solidFill>
                  <a:schemeClr val="bg1"/>
                </a:solidFill>
              </a:endParaRPr>
            </a:p>
          </p:txBody>
        </p:sp>
      </p:grpSp>
      <p:sp>
        <p:nvSpPr>
          <p:cNvPr id="39" name="TextBox 38">
            <a:extLst>
              <a:ext uri="{FF2B5EF4-FFF2-40B4-BE49-F238E27FC236}">
                <a16:creationId xmlns:a16="http://schemas.microsoft.com/office/drawing/2014/main" id="{432A3A72-B5B5-41ED-82C1-9A4423D3541D}"/>
              </a:ext>
            </a:extLst>
          </p:cNvPr>
          <p:cNvSpPr txBox="1"/>
          <p:nvPr/>
        </p:nvSpPr>
        <p:spPr>
          <a:xfrm>
            <a:off x="8871951" y="2270571"/>
            <a:ext cx="1325564" cy="461665"/>
          </a:xfrm>
          <a:prstGeom prst="rect">
            <a:avLst/>
          </a:prstGeom>
          <a:noFill/>
        </p:spPr>
        <p:txBody>
          <a:bodyPr wrap="square" rtlCol="0">
            <a:spAutoFit/>
          </a:bodyPr>
          <a:lstStyle/>
          <a:p>
            <a:r>
              <a:rPr lang="en-US" sz="2400" b="1" dirty="0"/>
              <a:t>Time</a:t>
            </a:r>
            <a:endParaRPr lang="en-IN" sz="2400" b="1" dirty="0"/>
          </a:p>
        </p:txBody>
      </p:sp>
    </p:spTree>
    <p:extLst>
      <p:ext uri="{BB962C8B-B14F-4D97-AF65-F5344CB8AC3E}">
        <p14:creationId xmlns:p14="http://schemas.microsoft.com/office/powerpoint/2010/main" val="23965904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heel(1)">
                                      <p:cBhvr>
                                        <p:cTn id="14" dur="20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1"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mph" presetSubtype="0" fill="hold" grpId="0" nodeType="clickEffect">
                                  <p:stCondLst>
                                    <p:cond delay="0"/>
                                  </p:stCondLst>
                                  <p:childTnLst>
                                    <p:animScale>
                                      <p:cBhvr>
                                        <p:cTn id="40" dur="2000" fill="hold"/>
                                        <p:tgtEl>
                                          <p:spTgt spid="17"/>
                                        </p:tgtEl>
                                      </p:cBhvr>
                                      <p:by x="150000" y="150000"/>
                                    </p:animScale>
                                  </p:childTnLst>
                                </p:cTn>
                              </p:par>
                              <p:par>
                                <p:cTn id="41" presetID="6" presetClass="emph" presetSubtype="0" fill="hold" nodeType="withEffect">
                                  <p:stCondLst>
                                    <p:cond delay="0"/>
                                  </p:stCondLst>
                                  <p:childTnLst>
                                    <p:animScale>
                                      <p:cBhvr>
                                        <p:cTn id="42" dur="2000" fill="hold"/>
                                        <p:tgtEl>
                                          <p:spTgt spid="16"/>
                                        </p:tgtEl>
                                      </p:cBhvr>
                                      <p:by x="150000" y="150000"/>
                                    </p:animScale>
                                  </p:childTnLst>
                                </p:cTn>
                              </p:par>
                              <p:par>
                                <p:cTn id="43" presetID="6" presetClass="emph" presetSubtype="0" fill="hold" grpId="0" nodeType="withEffect">
                                  <p:stCondLst>
                                    <p:cond delay="0"/>
                                  </p:stCondLst>
                                  <p:childTnLst>
                                    <p:animScale>
                                      <p:cBhvr>
                                        <p:cTn id="44" dur="2000" fill="hold"/>
                                        <p:tgtEl>
                                          <p:spTgt spid="18"/>
                                        </p:tgtEl>
                                      </p:cBhvr>
                                      <p:by x="150000" y="150000"/>
                                    </p:animScale>
                                  </p:childTnLst>
                                </p:cTn>
                              </p:par>
                              <p:par>
                                <p:cTn id="45" presetID="6" presetClass="emph" presetSubtype="0" fill="hold" grpId="0" nodeType="withEffect">
                                  <p:stCondLst>
                                    <p:cond delay="0"/>
                                  </p:stCondLst>
                                  <p:childTnLst>
                                    <p:animScale>
                                      <p:cBhvr>
                                        <p:cTn id="46" dur="2000" fill="hold"/>
                                        <p:tgtEl>
                                          <p:spTgt spid="3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animBg="1"/>
      <p:bldP spid="18" grpId="1" animBg="1"/>
      <p:bldP spid="39" grpId="0"/>
      <p:bldP spid="3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59486" y="2529880"/>
          <a:ext cx="3597998" cy="3316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nvPr>
        </p:nvGraphicFramePr>
        <p:xfrm>
          <a:off x="3189923" y="2529880"/>
          <a:ext cx="3597998" cy="33160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Content Placeholder 3"/>
          <p:cNvGraphicFramePr>
            <a:graphicFrameLocks/>
          </p:cNvGraphicFramePr>
          <p:nvPr>
            <p:extLst/>
          </p:nvPr>
        </p:nvGraphicFramePr>
        <p:xfrm>
          <a:off x="6357572" y="2433096"/>
          <a:ext cx="3597998" cy="33160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roup 12"/>
          <p:cNvGrpSpPr/>
          <p:nvPr/>
        </p:nvGrpSpPr>
        <p:grpSpPr>
          <a:xfrm rot="1300079">
            <a:off x="375785" y="977059"/>
            <a:ext cx="11972774" cy="968718"/>
            <a:chOff x="570368" y="1270890"/>
            <a:chExt cx="10018161" cy="968718"/>
          </a:xfrm>
          <a:scene3d>
            <a:camera prst="perspectiveFront" fov="2700000">
              <a:rot lat="19086000" lon="19067999" rev="3108000"/>
            </a:camera>
            <a:lightRig rig="threePt" dir="t">
              <a:rot lat="0" lon="0" rev="0"/>
            </a:lightRig>
          </a:scene3d>
        </p:grpSpPr>
        <p:sp>
          <p:nvSpPr>
            <p:cNvPr id="14" name="Freeform 13"/>
            <p:cNvSpPr/>
            <p:nvPr/>
          </p:nvSpPr>
          <p:spPr>
            <a:xfrm>
              <a:off x="570368"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rgbClr val="00206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19" name="Freeform 18"/>
            <p:cNvSpPr/>
            <p:nvPr/>
          </p:nvSpPr>
          <p:spPr>
            <a:xfrm>
              <a:off x="1979172"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chemeClr val="accent5">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25" name="Freeform 24"/>
            <p:cNvSpPr/>
            <p:nvPr/>
          </p:nvSpPr>
          <p:spPr>
            <a:xfrm>
              <a:off x="3387976"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rgbClr val="0070C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26" name="Freeform 25"/>
            <p:cNvSpPr/>
            <p:nvPr/>
          </p:nvSpPr>
          <p:spPr>
            <a:xfrm>
              <a:off x="4796780"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rgbClr val="009BC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27" name="Freeform 26"/>
            <p:cNvSpPr/>
            <p:nvPr/>
          </p:nvSpPr>
          <p:spPr>
            <a:xfrm>
              <a:off x="6205584"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chemeClr val="accent6">
                <a:lumMod val="5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28" name="Freeform 27"/>
            <p:cNvSpPr/>
            <p:nvPr/>
          </p:nvSpPr>
          <p:spPr>
            <a:xfrm>
              <a:off x="7614388"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chemeClr val="accent6">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sp>
          <p:nvSpPr>
            <p:cNvPr id="29" name="Freeform 28"/>
            <p:cNvSpPr/>
            <p:nvPr/>
          </p:nvSpPr>
          <p:spPr>
            <a:xfrm>
              <a:off x="9023192" y="1270890"/>
              <a:ext cx="1565337" cy="968718"/>
            </a:xfrm>
            <a:custGeom>
              <a:avLst/>
              <a:gdLst>
                <a:gd name="connsiteX0" fmla="*/ 0 w 1565337"/>
                <a:gd name="connsiteY0" fmla="*/ 0 h 968718"/>
                <a:gd name="connsiteX1" fmla="*/ 1080978 w 1565337"/>
                <a:gd name="connsiteY1" fmla="*/ 0 h 968718"/>
                <a:gd name="connsiteX2" fmla="*/ 1565337 w 1565337"/>
                <a:gd name="connsiteY2" fmla="*/ 484359 h 968718"/>
                <a:gd name="connsiteX3" fmla="*/ 1080978 w 1565337"/>
                <a:gd name="connsiteY3" fmla="*/ 968718 h 968718"/>
                <a:gd name="connsiteX4" fmla="*/ 0 w 1565337"/>
                <a:gd name="connsiteY4" fmla="*/ 968718 h 968718"/>
                <a:gd name="connsiteX5" fmla="*/ 484359 w 1565337"/>
                <a:gd name="connsiteY5" fmla="*/ 484359 h 968718"/>
                <a:gd name="connsiteX6" fmla="*/ 0 w 1565337"/>
                <a:gd name="connsiteY6" fmla="*/ 0 h 96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5337" h="968718">
                  <a:moveTo>
                    <a:pt x="0" y="0"/>
                  </a:moveTo>
                  <a:lnTo>
                    <a:pt x="1080978" y="0"/>
                  </a:lnTo>
                  <a:lnTo>
                    <a:pt x="1565337" y="484359"/>
                  </a:lnTo>
                  <a:lnTo>
                    <a:pt x="1080978" y="968718"/>
                  </a:lnTo>
                  <a:lnTo>
                    <a:pt x="0" y="968718"/>
                  </a:lnTo>
                  <a:lnTo>
                    <a:pt x="484359" y="484359"/>
                  </a:lnTo>
                  <a:lnTo>
                    <a:pt x="0" y="0"/>
                  </a:lnTo>
                  <a:close/>
                </a:path>
              </a:pathLst>
            </a:custGeom>
            <a:solidFill>
              <a:srgbClr val="00B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rgbClr r="0" g="0" b="0"/>
            </a:lnRef>
            <a:fillRef idx="1">
              <a:scrgbClr r="0" g="0" b="0"/>
            </a:fillRef>
            <a:effectRef idx="0">
              <a:scrgbClr r="0" g="0" b="0"/>
            </a:effectRef>
            <a:fontRef idx="minor">
              <a:schemeClr val="lt1"/>
            </a:fontRef>
          </p:style>
          <p:txBody>
            <a:bodyPr spcFirstLastPara="0" vert="horz" wrap="square" lIns="580371" tIns="32004" rIns="516363" bIns="32004" numCol="1" spcCol="1270" anchor="ctr" anchorCtr="0">
              <a:noAutofit/>
            </a:bodyPr>
            <a:lstStyle/>
            <a:p>
              <a:pPr lvl="0" algn="ctr" defTabSz="1066800">
                <a:lnSpc>
                  <a:spcPct val="90000"/>
                </a:lnSpc>
                <a:spcBef>
                  <a:spcPct val="0"/>
                </a:spcBef>
                <a:spcAft>
                  <a:spcPct val="35000"/>
                </a:spcAft>
              </a:pPr>
              <a:endParaRPr lang="en-IN" sz="2400" kern="1200" dirty="0"/>
            </a:p>
          </p:txBody>
        </p:sp>
      </p:grpSp>
      <p:sp>
        <p:nvSpPr>
          <p:cNvPr id="8" name="TextBox 7"/>
          <p:cNvSpPr txBox="1"/>
          <p:nvPr/>
        </p:nvSpPr>
        <p:spPr>
          <a:xfrm>
            <a:off x="692625" y="1018957"/>
            <a:ext cx="1244082" cy="646331"/>
          </a:xfrm>
          <a:prstGeom prst="rect">
            <a:avLst/>
          </a:prstGeom>
          <a:noFill/>
        </p:spPr>
        <p:txBody>
          <a:bodyPr wrap="square" rtlCol="0">
            <a:spAutoFit/>
          </a:bodyPr>
          <a:lstStyle/>
          <a:p>
            <a:pPr lvl="0"/>
            <a:r>
              <a:rPr lang="en-US" sz="1800" b="1" dirty="0">
                <a:solidFill>
                  <a:schemeClr val="bg1"/>
                </a:solidFill>
              </a:rPr>
              <a:t>Plan &amp; analyze</a:t>
            </a:r>
            <a:endParaRPr lang="en-IN" sz="1800" b="1" dirty="0">
              <a:solidFill>
                <a:schemeClr val="bg1"/>
              </a:solidFill>
            </a:endParaRPr>
          </a:p>
        </p:txBody>
      </p:sp>
      <p:sp>
        <p:nvSpPr>
          <p:cNvPr id="10" name="TextBox 9"/>
          <p:cNvSpPr txBox="1"/>
          <p:nvPr/>
        </p:nvSpPr>
        <p:spPr>
          <a:xfrm>
            <a:off x="2699151" y="1216352"/>
            <a:ext cx="959668" cy="369332"/>
          </a:xfrm>
          <a:prstGeom prst="rect">
            <a:avLst/>
          </a:prstGeom>
          <a:noFill/>
        </p:spPr>
        <p:txBody>
          <a:bodyPr wrap="square" rtlCol="0">
            <a:spAutoFit/>
          </a:bodyPr>
          <a:lstStyle/>
          <a:p>
            <a:pPr lvl="0"/>
            <a:r>
              <a:rPr lang="en-US" sz="1800" b="1" dirty="0">
                <a:solidFill>
                  <a:schemeClr val="bg1"/>
                </a:solidFill>
              </a:rPr>
              <a:t>Design</a:t>
            </a:r>
            <a:endParaRPr lang="en-IN" sz="1800" b="1" dirty="0">
              <a:solidFill>
                <a:schemeClr val="bg1"/>
              </a:solidFill>
            </a:endParaRPr>
          </a:p>
        </p:txBody>
      </p:sp>
      <p:sp>
        <p:nvSpPr>
          <p:cNvPr id="11" name="TextBox 10"/>
          <p:cNvSpPr txBox="1"/>
          <p:nvPr/>
        </p:nvSpPr>
        <p:spPr>
          <a:xfrm>
            <a:off x="4488694" y="1260229"/>
            <a:ext cx="959668" cy="369332"/>
          </a:xfrm>
          <a:prstGeom prst="rect">
            <a:avLst/>
          </a:prstGeom>
          <a:noFill/>
        </p:spPr>
        <p:txBody>
          <a:bodyPr wrap="square" rtlCol="0">
            <a:spAutoFit/>
          </a:bodyPr>
          <a:lstStyle/>
          <a:p>
            <a:pPr lvl="0"/>
            <a:r>
              <a:rPr lang="en-US" sz="1800" b="1" dirty="0">
                <a:solidFill>
                  <a:schemeClr val="bg1"/>
                </a:solidFill>
              </a:rPr>
              <a:t>Build</a:t>
            </a:r>
          </a:p>
        </p:txBody>
      </p:sp>
      <p:sp>
        <p:nvSpPr>
          <p:cNvPr id="12" name="TextBox 11"/>
          <p:cNvSpPr txBox="1"/>
          <p:nvPr/>
        </p:nvSpPr>
        <p:spPr>
          <a:xfrm>
            <a:off x="5955355" y="1287577"/>
            <a:ext cx="959668" cy="369332"/>
          </a:xfrm>
          <a:prstGeom prst="rect">
            <a:avLst/>
          </a:prstGeom>
          <a:noFill/>
        </p:spPr>
        <p:txBody>
          <a:bodyPr wrap="square" rtlCol="0">
            <a:spAutoFit/>
          </a:bodyPr>
          <a:lstStyle/>
          <a:p>
            <a:pPr lvl="0"/>
            <a:r>
              <a:rPr lang="en-US" sz="1800" b="1" dirty="0">
                <a:solidFill>
                  <a:schemeClr val="bg1"/>
                </a:solidFill>
              </a:rPr>
              <a:t>Test</a:t>
            </a:r>
          </a:p>
        </p:txBody>
      </p:sp>
      <p:sp>
        <p:nvSpPr>
          <p:cNvPr id="15" name="TextBox 14"/>
          <p:cNvSpPr txBox="1"/>
          <p:nvPr/>
        </p:nvSpPr>
        <p:spPr>
          <a:xfrm>
            <a:off x="7308524" y="1306533"/>
            <a:ext cx="1160233" cy="369332"/>
          </a:xfrm>
          <a:prstGeom prst="rect">
            <a:avLst/>
          </a:prstGeom>
          <a:noFill/>
        </p:spPr>
        <p:txBody>
          <a:bodyPr wrap="square" rtlCol="0">
            <a:spAutoFit/>
          </a:bodyPr>
          <a:lstStyle/>
          <a:p>
            <a:pPr lvl="0"/>
            <a:r>
              <a:rPr lang="en-US" sz="1800" b="1" dirty="0">
                <a:solidFill>
                  <a:schemeClr val="bg1"/>
                </a:solidFill>
              </a:rPr>
              <a:t>Correct</a:t>
            </a:r>
          </a:p>
        </p:txBody>
      </p:sp>
      <p:sp>
        <p:nvSpPr>
          <p:cNvPr id="16" name="TextBox 15"/>
          <p:cNvSpPr txBox="1"/>
          <p:nvPr/>
        </p:nvSpPr>
        <p:spPr>
          <a:xfrm>
            <a:off x="8677443" y="1333145"/>
            <a:ext cx="959668" cy="369332"/>
          </a:xfrm>
          <a:prstGeom prst="rect">
            <a:avLst/>
          </a:prstGeom>
          <a:noFill/>
        </p:spPr>
        <p:txBody>
          <a:bodyPr wrap="square" rtlCol="0">
            <a:spAutoFit/>
          </a:bodyPr>
          <a:lstStyle/>
          <a:p>
            <a:pPr lvl="0"/>
            <a:r>
              <a:rPr lang="en-US" sz="1800" b="1" dirty="0">
                <a:solidFill>
                  <a:schemeClr val="bg1"/>
                </a:solidFill>
              </a:rPr>
              <a:t>Test</a:t>
            </a:r>
          </a:p>
        </p:txBody>
      </p:sp>
      <p:sp>
        <p:nvSpPr>
          <p:cNvPr id="17" name="TextBox 16"/>
          <p:cNvSpPr txBox="1"/>
          <p:nvPr/>
        </p:nvSpPr>
        <p:spPr>
          <a:xfrm>
            <a:off x="9691677" y="1356364"/>
            <a:ext cx="959668" cy="369332"/>
          </a:xfrm>
          <a:prstGeom prst="rect">
            <a:avLst/>
          </a:prstGeom>
          <a:noFill/>
        </p:spPr>
        <p:txBody>
          <a:bodyPr wrap="square" rtlCol="0">
            <a:spAutoFit/>
          </a:bodyPr>
          <a:lstStyle/>
          <a:p>
            <a:pPr lvl="0"/>
            <a:r>
              <a:rPr lang="en-US" sz="1800" b="1" dirty="0">
                <a:solidFill>
                  <a:schemeClr val="bg1"/>
                </a:solidFill>
              </a:rPr>
              <a:t>Deploy</a:t>
            </a:r>
          </a:p>
        </p:txBody>
      </p:sp>
      <p:sp>
        <p:nvSpPr>
          <p:cNvPr id="9" name="Rounded Rectangle 8"/>
          <p:cNvSpPr/>
          <p:nvPr/>
        </p:nvSpPr>
        <p:spPr>
          <a:xfrm>
            <a:off x="819808" y="464908"/>
            <a:ext cx="8940975" cy="452673"/>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rPr>
              <a:t>Waterfall </a:t>
            </a:r>
            <a:r>
              <a:rPr lang="en-US" sz="2400" b="1" dirty="0" smtClean="0">
                <a:solidFill>
                  <a:srgbClr val="002060"/>
                </a:solidFill>
              </a:rPr>
              <a:t>Method: </a:t>
            </a:r>
            <a:r>
              <a:rPr lang="en-US" sz="2000" b="1" dirty="0" smtClean="0">
                <a:solidFill>
                  <a:srgbClr val="0070C0"/>
                </a:solidFill>
              </a:rPr>
              <a:t>Linear process of product development</a:t>
            </a:r>
            <a:endParaRPr lang="en-IN" sz="2000" b="1" dirty="0">
              <a:solidFill>
                <a:srgbClr val="0070C0"/>
              </a:solidFill>
            </a:endParaRPr>
          </a:p>
        </p:txBody>
      </p:sp>
      <p:graphicFrame>
        <p:nvGraphicFramePr>
          <p:cNvPr id="18" name="Diagram 17"/>
          <p:cNvGraphicFramePr/>
          <p:nvPr>
            <p:extLst/>
          </p:nvPr>
        </p:nvGraphicFramePr>
        <p:xfrm>
          <a:off x="712865" y="3256083"/>
          <a:ext cx="2082296" cy="167009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20" name="Diagram 19"/>
          <p:cNvGraphicFramePr/>
          <p:nvPr>
            <p:extLst/>
          </p:nvPr>
        </p:nvGraphicFramePr>
        <p:xfrm>
          <a:off x="4011599" y="3204373"/>
          <a:ext cx="2082296" cy="1670094"/>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21" name="Diagram 20"/>
          <p:cNvGraphicFramePr/>
          <p:nvPr>
            <p:extLst/>
          </p:nvPr>
        </p:nvGraphicFramePr>
        <p:xfrm>
          <a:off x="7163545" y="3090124"/>
          <a:ext cx="2082296" cy="1670094"/>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pic>
        <p:nvPicPr>
          <p:cNvPr id="22" name="Picture 2" descr="Image result for Scrum"/>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05759" y="7760625"/>
            <a:ext cx="7905750" cy="4581525"/>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533092" y="2132045"/>
            <a:ext cx="6293075" cy="452673"/>
          </a:xfrm>
          <a:prstGeom prst="roundRect">
            <a:avLst/>
          </a:prstGeom>
          <a:solidFill>
            <a:schemeClr val="bg1"/>
          </a:solidFill>
          <a:ln>
            <a:solidFill>
              <a:srgbClr val="008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8C40"/>
                </a:solidFill>
              </a:rPr>
              <a:t>Agile </a:t>
            </a:r>
            <a:r>
              <a:rPr lang="en-US" sz="2400" b="1" dirty="0" smtClean="0">
                <a:solidFill>
                  <a:srgbClr val="008C40"/>
                </a:solidFill>
              </a:rPr>
              <a:t>Framework: </a:t>
            </a:r>
            <a:r>
              <a:rPr lang="en-US" sz="2000" b="1" dirty="0" smtClean="0">
                <a:solidFill>
                  <a:schemeClr val="accent6">
                    <a:lumMod val="50000"/>
                  </a:schemeClr>
                </a:solidFill>
              </a:rPr>
              <a:t>Non-linear process</a:t>
            </a:r>
            <a:endParaRPr lang="en-IN" sz="2000" b="1" dirty="0">
              <a:solidFill>
                <a:schemeClr val="accent6">
                  <a:lumMod val="50000"/>
                </a:schemeClr>
              </a:solidFill>
            </a:endParaRPr>
          </a:p>
        </p:txBody>
      </p:sp>
      <p:cxnSp>
        <p:nvCxnSpPr>
          <p:cNvPr id="24" name="Straight Connector 23"/>
          <p:cNvCxnSpPr/>
          <p:nvPr/>
        </p:nvCxnSpPr>
        <p:spPr>
          <a:xfrm>
            <a:off x="90535" y="2070425"/>
            <a:ext cx="11809728" cy="54318"/>
          </a:xfrm>
          <a:prstGeom prst="line">
            <a:avLst/>
          </a:prstGeom>
          <a:ln w="66675" cmpd="dbl">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9760783" y="2593073"/>
            <a:ext cx="1415733" cy="1946495"/>
          </a:xfrm>
          <a:prstGeom prst="rightArrow">
            <a:avLst>
              <a:gd name="adj1" fmla="val 83488"/>
              <a:gd name="adj2" fmla="val 50000"/>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9760783" y="3212377"/>
            <a:ext cx="1273268" cy="707886"/>
          </a:xfrm>
          <a:prstGeom prst="rect">
            <a:avLst/>
          </a:prstGeom>
          <a:noFill/>
        </p:spPr>
        <p:txBody>
          <a:bodyPr wrap="square" rtlCol="0">
            <a:spAutoFit/>
          </a:bodyPr>
          <a:lstStyle/>
          <a:p>
            <a:r>
              <a:rPr lang="en-US" sz="2000" b="1" dirty="0">
                <a:solidFill>
                  <a:schemeClr val="bg1"/>
                </a:solidFill>
              </a:rPr>
              <a:t>Deploy/ Launch</a:t>
            </a:r>
            <a:endParaRPr lang="en-IN" sz="2000" b="1" dirty="0">
              <a:solidFill>
                <a:schemeClr val="bg1"/>
              </a:solidFill>
            </a:endParaRPr>
          </a:p>
        </p:txBody>
      </p:sp>
    </p:spTree>
    <p:extLst>
      <p:ext uri="{BB962C8B-B14F-4D97-AF65-F5344CB8AC3E}">
        <p14:creationId xmlns:p14="http://schemas.microsoft.com/office/powerpoint/2010/main" val="952216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Agile </a:t>
            </a:r>
            <a:r>
              <a:rPr lang="en-IN" sz="3200" b="1" dirty="0" smtClean="0">
                <a:solidFill>
                  <a:schemeClr val="accent5">
                    <a:lumMod val="75000"/>
                  </a:schemeClr>
                </a:solidFill>
              </a:rPr>
              <a:t>System (build, measure, learn cycle)</a:t>
            </a:r>
            <a:endParaRPr lang="en-US" sz="3200" b="1" dirty="0">
              <a:solidFill>
                <a:schemeClr val="accent5">
                  <a:lumMod val="75000"/>
                </a:schemeClr>
              </a:solidFill>
            </a:endParaRPr>
          </a:p>
        </p:txBody>
      </p:sp>
      <p:sp>
        <p:nvSpPr>
          <p:cNvPr id="3" name="Content Placeholder 2"/>
          <p:cNvSpPr>
            <a:spLocks noGrp="1"/>
          </p:cNvSpPr>
          <p:nvPr>
            <p:ph idx="1"/>
          </p:nvPr>
        </p:nvSpPr>
        <p:spPr>
          <a:xfrm>
            <a:off x="595008" y="1398858"/>
            <a:ext cx="10515600" cy="4351338"/>
          </a:xfrm>
        </p:spPr>
        <p:txBody>
          <a:bodyPr>
            <a:normAutofit/>
          </a:bodyPr>
          <a:lstStyle/>
          <a:p>
            <a:pPr marL="0" indent="0">
              <a:buNone/>
            </a:pPr>
            <a:r>
              <a:rPr lang="en-IN" b="1" dirty="0"/>
              <a:t>An enabling factor in an agile manufacturer is that it allows the marketers, the production personnel and the designers to share a common source of information so that any correction in product can originate from the design itself.</a:t>
            </a:r>
          </a:p>
          <a:p>
            <a:pPr marL="0" indent="0">
              <a:buNone/>
            </a:pPr>
            <a:r>
              <a:rPr lang="en-IN" b="1" dirty="0"/>
              <a:t>A small initial problems may have larger downstream effects. It is a general proposition of manufacturing that the cost of correcting quality issues increases as the problem moves downstream.</a:t>
            </a:r>
          </a:p>
          <a:p>
            <a:pPr marL="0" indent="0">
              <a:buNone/>
            </a:pPr>
            <a:r>
              <a:rPr lang="en-IN" b="1" dirty="0"/>
              <a:t>It is cheaper to correct quality problems at the earliest </a:t>
            </a:r>
            <a:br>
              <a:rPr lang="en-IN" b="1" dirty="0"/>
            </a:br>
            <a:r>
              <a:rPr lang="en-IN" b="1" dirty="0"/>
              <a:t>possible point in the process.</a:t>
            </a:r>
            <a:endParaRPr lang="en-US" b="1" dirty="0"/>
          </a:p>
        </p:txBody>
      </p:sp>
    </p:spTree>
    <p:extLst>
      <p:ext uri="{BB962C8B-B14F-4D97-AF65-F5344CB8AC3E}">
        <p14:creationId xmlns:p14="http://schemas.microsoft.com/office/powerpoint/2010/main" val="35448345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Concept</a:t>
            </a:r>
            <a:endParaRPr lang="en-IN" dirty="0"/>
          </a:p>
        </p:txBody>
      </p:sp>
      <p:sp>
        <p:nvSpPr>
          <p:cNvPr id="3" name="Content Placeholder 2"/>
          <p:cNvSpPr>
            <a:spLocks noGrp="1"/>
          </p:cNvSpPr>
          <p:nvPr>
            <p:ph idx="1"/>
          </p:nvPr>
        </p:nvSpPr>
        <p:spPr/>
        <p:txBody>
          <a:bodyPr/>
          <a:lstStyle/>
          <a:p>
            <a:r>
              <a:rPr lang="en-US" dirty="0" smtClean="0"/>
              <a:t>Define the problem as completely as possible.</a:t>
            </a:r>
          </a:p>
          <a:p>
            <a:r>
              <a:rPr lang="en-US" dirty="0" smtClean="0"/>
              <a:t>Build the MVP with the key features that define the value proposition or product differentiation.</a:t>
            </a:r>
          </a:p>
          <a:p>
            <a:r>
              <a:rPr lang="en-US" dirty="0" smtClean="0"/>
              <a:t>Eliminate all features that you think customers may not attribute value. Cut cost.</a:t>
            </a:r>
          </a:p>
          <a:p>
            <a:r>
              <a:rPr lang="en-US" dirty="0" smtClean="0"/>
              <a:t>Eliminate waste in all possible ways.</a:t>
            </a:r>
          </a:p>
          <a:p>
            <a:r>
              <a:rPr lang="en-US" dirty="0" smtClean="0"/>
              <a:t>Try charging the early customers. That is better validation and keep the cash flowing.</a:t>
            </a:r>
            <a:endParaRPr lang="en-IN" dirty="0"/>
          </a:p>
        </p:txBody>
      </p:sp>
    </p:spTree>
    <p:extLst>
      <p:ext uri="{BB962C8B-B14F-4D97-AF65-F5344CB8AC3E}">
        <p14:creationId xmlns:p14="http://schemas.microsoft.com/office/powerpoint/2010/main" val="84601913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4"/>
          <a:stretch>
            <a:fillRect/>
          </a:stretch>
        </p:blipFill>
        <p:spPr>
          <a:xfrm>
            <a:off x="200568" y="675350"/>
            <a:ext cx="4829595" cy="2509806"/>
          </a:xfrm>
          <a:prstGeom prst="rect">
            <a:avLst/>
          </a:prstGeom>
        </p:spPr>
      </p:pic>
      <p:pic>
        <p:nvPicPr>
          <p:cNvPr id="5" name="Picture 4"/>
          <p:cNvPicPr>
            <a:picLocks noChangeAspect="1"/>
          </p:cNvPicPr>
          <p:nvPr/>
        </p:nvPicPr>
        <p:blipFill>
          <a:blip r:embed="rId5"/>
          <a:stretch>
            <a:fillRect/>
          </a:stretch>
        </p:blipFill>
        <p:spPr>
          <a:xfrm>
            <a:off x="8613953" y="365125"/>
            <a:ext cx="3471847" cy="2692707"/>
          </a:xfrm>
          <a:prstGeom prst="rect">
            <a:avLst/>
          </a:prstGeom>
        </p:spPr>
      </p:pic>
      <p:pic>
        <p:nvPicPr>
          <p:cNvPr id="6" name="Picture 5"/>
          <p:cNvPicPr>
            <a:picLocks noChangeAspect="1"/>
          </p:cNvPicPr>
          <p:nvPr/>
        </p:nvPicPr>
        <p:blipFill>
          <a:blip r:embed="rId6"/>
          <a:stretch>
            <a:fillRect/>
          </a:stretch>
        </p:blipFill>
        <p:spPr>
          <a:xfrm>
            <a:off x="5667795" y="365125"/>
            <a:ext cx="2230847" cy="3008652"/>
          </a:xfrm>
          <a:prstGeom prst="rect">
            <a:avLst/>
          </a:prstGeom>
        </p:spPr>
      </p:pic>
      <p:pic>
        <p:nvPicPr>
          <p:cNvPr id="7" name="WhatsApp Video 2021-02-04 at 10.44.4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490913" y="3618373"/>
            <a:ext cx="4876800" cy="2682875"/>
          </a:xfrm>
          <a:prstGeom prst="rect">
            <a:avLst/>
          </a:prstGeom>
        </p:spPr>
      </p:pic>
    </p:spTree>
    <p:extLst>
      <p:ext uri="{BB962C8B-B14F-4D97-AF65-F5344CB8AC3E}">
        <p14:creationId xmlns:p14="http://schemas.microsoft.com/office/powerpoint/2010/main" val="3343523096"/>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The Lean Start-up Process</a:t>
            </a:r>
          </a:p>
        </p:txBody>
      </p:sp>
      <p:sp>
        <p:nvSpPr>
          <p:cNvPr id="3" name="Content Placeholder 2"/>
          <p:cNvSpPr>
            <a:spLocks noGrp="1"/>
          </p:cNvSpPr>
          <p:nvPr>
            <p:ph idx="1"/>
          </p:nvPr>
        </p:nvSpPr>
        <p:spPr>
          <a:xfrm>
            <a:off x="746760" y="1499053"/>
            <a:ext cx="10515600" cy="4351338"/>
          </a:xfrm>
        </p:spPr>
        <p:txBody>
          <a:bodyPr>
            <a:normAutofit fontScale="85000" lnSpcReduction="20000"/>
          </a:bodyPr>
          <a:lstStyle/>
          <a:p>
            <a:r>
              <a:rPr lang="en-IN" b="1" dirty="0"/>
              <a:t>Identify a suitable business model around a compelling pain (people are crying for a better solution).</a:t>
            </a:r>
          </a:p>
          <a:p>
            <a:r>
              <a:rPr lang="en-IN" b="1" dirty="0"/>
              <a:t>Identify essential components for customer to appreciate.</a:t>
            </a:r>
          </a:p>
          <a:p>
            <a:r>
              <a:rPr lang="en-IN" b="1" dirty="0"/>
              <a:t>Build a Minimum Viable Product (MVP).</a:t>
            </a:r>
          </a:p>
          <a:p>
            <a:pPr lvl="1"/>
            <a:r>
              <a:rPr lang="en-US" b="1" dirty="0"/>
              <a:t>An (MVP) is a product with just enough features to give the customers the sense of value proposition.  It helps early customers evaluate the core functionalities and to provide meaningful feedback for future product development.</a:t>
            </a:r>
            <a:endParaRPr lang="en-IN" b="1" dirty="0"/>
          </a:p>
          <a:p>
            <a:r>
              <a:rPr lang="en-IN" b="1" dirty="0"/>
              <a:t>Validate your hypothesis and thus the business model.</a:t>
            </a:r>
          </a:p>
          <a:p>
            <a:r>
              <a:rPr lang="en-IN" b="1" dirty="0"/>
              <a:t>Use the data and learning to repeat the process.</a:t>
            </a:r>
          </a:p>
          <a:p>
            <a:r>
              <a:rPr lang="en-IN" b="1" dirty="0"/>
              <a:t>Add more features and reduce some and repeat the process.</a:t>
            </a:r>
          </a:p>
          <a:p>
            <a:r>
              <a:rPr lang="en-IN" b="1" dirty="0"/>
              <a:t>Optimize and avoid waste.</a:t>
            </a:r>
          </a:p>
          <a:p>
            <a:r>
              <a:rPr lang="en-IN" b="1" dirty="0"/>
              <a:t>Gather </a:t>
            </a:r>
            <a:r>
              <a:rPr lang="en-IN" b="1" dirty="0" smtClean="0"/>
              <a:t>data, learn, refine</a:t>
            </a:r>
            <a:endParaRPr lang="en-IN" b="1" dirty="0"/>
          </a:p>
          <a:p>
            <a:endParaRPr lang="en-IN" b="1" dirty="0"/>
          </a:p>
          <a:p>
            <a:endParaRPr lang="en-IN" b="1" dirty="0"/>
          </a:p>
          <a:p>
            <a:endParaRPr lang="en-IN" b="1" dirty="0"/>
          </a:p>
        </p:txBody>
      </p:sp>
    </p:spTree>
    <p:extLst>
      <p:ext uri="{BB962C8B-B14F-4D97-AF65-F5344CB8AC3E}">
        <p14:creationId xmlns:p14="http://schemas.microsoft.com/office/powerpoint/2010/main" val="31592776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Lean and Agile</a:t>
            </a:r>
            <a:endParaRPr lang="en-US" sz="3200" b="1" dirty="0">
              <a:solidFill>
                <a:schemeClr val="accent5">
                  <a:lumMod val="75000"/>
                </a:schemeClr>
              </a:solidFill>
            </a:endParaRPr>
          </a:p>
        </p:txBody>
      </p:sp>
      <p:sp>
        <p:nvSpPr>
          <p:cNvPr id="3" name="Content Placeholder 2"/>
          <p:cNvSpPr>
            <a:spLocks noGrp="1"/>
          </p:cNvSpPr>
          <p:nvPr>
            <p:ph idx="1"/>
          </p:nvPr>
        </p:nvSpPr>
        <p:spPr>
          <a:xfrm>
            <a:off x="303179" y="1253331"/>
            <a:ext cx="10515600" cy="4351338"/>
          </a:xfrm>
        </p:spPr>
        <p:txBody>
          <a:bodyPr/>
          <a:lstStyle/>
          <a:p>
            <a:r>
              <a:rPr lang="en-IN" b="1" dirty="0"/>
              <a:t>Lean recommends elimination of waste of all kinds of resources and waste is defined as the use of that part of resources, which does not add incremental value to customers.</a:t>
            </a:r>
          </a:p>
          <a:p>
            <a:r>
              <a:rPr lang="en-IN" b="1" dirty="0"/>
              <a:t>Agile requires processes, tools and training so as to quickly and economically respond to customers’ needs and market changes.</a:t>
            </a:r>
          </a:p>
          <a:p>
            <a:r>
              <a:rPr lang="en-IN" b="1" dirty="0"/>
              <a:t>Applying both Lean and Agile can ensure better success of business. </a:t>
            </a:r>
          </a:p>
          <a:p>
            <a:endParaRPr lang="en-US" b="1" dirty="0"/>
          </a:p>
        </p:txBody>
      </p:sp>
    </p:spTree>
    <p:extLst>
      <p:ext uri="{BB962C8B-B14F-4D97-AF65-F5344CB8AC3E}">
        <p14:creationId xmlns:p14="http://schemas.microsoft.com/office/powerpoint/2010/main" val="24987835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Lean Startup</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p:txBody>
          <a:bodyPr/>
          <a:lstStyle/>
          <a:p>
            <a:r>
              <a:rPr lang="en-US" b="1" dirty="0"/>
              <a:t>Eric Reis seems to have combined the idea of elimination of wastes in lean manufacturing with the validated learning of Agile method, and expounded the Lean startup process.</a:t>
            </a:r>
            <a:endParaRPr lang="en-IN" b="1" dirty="0"/>
          </a:p>
        </p:txBody>
      </p:sp>
    </p:spTree>
    <p:extLst>
      <p:ext uri="{BB962C8B-B14F-4D97-AF65-F5344CB8AC3E}">
        <p14:creationId xmlns:p14="http://schemas.microsoft.com/office/powerpoint/2010/main" val="498333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667D-DAC1-41ED-A937-09F0052DBDAA}"/>
              </a:ext>
            </a:extLst>
          </p:cNvPr>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How to Validate?</a:t>
            </a:r>
            <a:endParaRPr lang="en-IN" sz="3200" b="1" dirty="0">
              <a:solidFill>
                <a:schemeClr val="accent5">
                  <a:lumMod val="75000"/>
                </a:schemeClr>
              </a:solidFill>
            </a:endParaRPr>
          </a:p>
        </p:txBody>
      </p:sp>
      <p:sp>
        <p:nvSpPr>
          <p:cNvPr id="3" name="Content Placeholder 2">
            <a:extLst>
              <a:ext uri="{FF2B5EF4-FFF2-40B4-BE49-F238E27FC236}">
                <a16:creationId xmlns:a16="http://schemas.microsoft.com/office/drawing/2014/main" id="{F2D0359E-BEA3-4AE6-ACFF-BC78EADF0048}"/>
              </a:ext>
            </a:extLst>
          </p:cNvPr>
          <p:cNvSpPr>
            <a:spLocks noGrp="1"/>
          </p:cNvSpPr>
          <p:nvPr>
            <p:ph idx="1"/>
          </p:nvPr>
        </p:nvSpPr>
        <p:spPr>
          <a:xfrm>
            <a:off x="454152" y="1779905"/>
            <a:ext cx="10515600" cy="4351338"/>
          </a:xfrm>
        </p:spPr>
        <p:txBody>
          <a:bodyPr/>
          <a:lstStyle/>
          <a:p>
            <a:r>
              <a:rPr lang="en-US" b="1" dirty="0"/>
              <a:t>Validation is assessing the possible product-market-fit through user testing.</a:t>
            </a:r>
          </a:p>
          <a:p>
            <a:r>
              <a:rPr lang="en-US" b="1" dirty="0"/>
              <a:t>Validation is </a:t>
            </a:r>
            <a:r>
              <a:rPr lang="en-US" b="1" dirty="0" smtClean="0"/>
              <a:t>early </a:t>
            </a:r>
            <a:r>
              <a:rPr lang="en-US" b="1" dirty="0"/>
              <a:t>test of your hypothesis.</a:t>
            </a:r>
          </a:p>
          <a:p>
            <a:r>
              <a:rPr lang="en-US" b="1" dirty="0"/>
              <a:t>The process, when done early, helps to make faster, informed, and de-risked decisions.</a:t>
            </a:r>
          </a:p>
          <a:p>
            <a:r>
              <a:rPr lang="en-IN" b="1" dirty="0"/>
              <a:t>For validation of early prototype, develop Minimum Viable Product (MVP).</a:t>
            </a:r>
          </a:p>
        </p:txBody>
      </p:sp>
    </p:spTree>
    <p:extLst>
      <p:ext uri="{BB962C8B-B14F-4D97-AF65-F5344CB8AC3E}">
        <p14:creationId xmlns:p14="http://schemas.microsoft.com/office/powerpoint/2010/main" val="23383606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Proposition</a:t>
            </a:r>
            <a:endParaRPr lang="en-IN" dirty="0"/>
          </a:p>
        </p:txBody>
      </p:sp>
      <p:sp>
        <p:nvSpPr>
          <p:cNvPr id="3" name="Content Placeholder 2"/>
          <p:cNvSpPr>
            <a:spLocks noGrp="1"/>
          </p:cNvSpPr>
          <p:nvPr>
            <p:ph idx="1"/>
          </p:nvPr>
        </p:nvSpPr>
        <p:spPr/>
        <p:txBody>
          <a:bodyPr/>
          <a:lstStyle/>
          <a:p>
            <a:r>
              <a:rPr lang="en-IN"/>
              <a:t>The ‘value proposition’ is a bundle of benefits that a venture offers to its customers for which they would prefer the product or service of a venture over those of the competitors.</a:t>
            </a:r>
          </a:p>
        </p:txBody>
      </p:sp>
    </p:spTree>
    <p:extLst>
      <p:ext uri="{BB962C8B-B14F-4D97-AF65-F5344CB8AC3E}">
        <p14:creationId xmlns:p14="http://schemas.microsoft.com/office/powerpoint/2010/main" val="344275251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Creating the MVP</a:t>
            </a:r>
            <a:endParaRPr lang="en-US" sz="3200" b="1" dirty="0">
              <a:solidFill>
                <a:schemeClr val="accent5">
                  <a:lumMod val="75000"/>
                </a:schemeClr>
              </a:solidFill>
            </a:endParaRPr>
          </a:p>
        </p:txBody>
      </p:sp>
      <p:sp>
        <p:nvSpPr>
          <p:cNvPr id="3" name="Content Placeholder 2"/>
          <p:cNvSpPr>
            <a:spLocks noGrp="1"/>
          </p:cNvSpPr>
          <p:nvPr>
            <p:ph idx="1"/>
          </p:nvPr>
        </p:nvSpPr>
        <p:spPr>
          <a:xfrm>
            <a:off x="400456" y="1510644"/>
            <a:ext cx="9794131" cy="4984424"/>
          </a:xfrm>
        </p:spPr>
        <p:txBody>
          <a:bodyPr>
            <a:normAutofit/>
          </a:bodyPr>
          <a:lstStyle/>
          <a:p>
            <a:r>
              <a:rPr lang="en-IN" b="1" dirty="0"/>
              <a:t>Identify the most critical feature of your product or service that would help the customers make a decision about your value proposition.</a:t>
            </a:r>
          </a:p>
          <a:p>
            <a:r>
              <a:rPr lang="en-IN" b="1" dirty="0"/>
              <a:t>You need to understand the </a:t>
            </a:r>
            <a:r>
              <a:rPr lang="en-IN" b="1" dirty="0">
                <a:solidFill>
                  <a:srgbClr val="0070C0"/>
                </a:solidFill>
              </a:rPr>
              <a:t>user stories </a:t>
            </a:r>
            <a:r>
              <a:rPr lang="en-IN" b="1" dirty="0"/>
              <a:t>– their pain point. </a:t>
            </a:r>
          </a:p>
          <a:p>
            <a:r>
              <a:rPr lang="en-IN" b="1" dirty="0" smtClean="0"/>
              <a:t>Suppose you </a:t>
            </a:r>
            <a:r>
              <a:rPr lang="en-IN" b="1" dirty="0"/>
              <a:t>are planning to prepare contents for school kids that would engage them in hands-on learning. The user story is that </a:t>
            </a:r>
            <a:r>
              <a:rPr lang="en-IN" b="1" dirty="0">
                <a:solidFill>
                  <a:srgbClr val="0070C0"/>
                </a:solidFill>
              </a:rPr>
              <a:t>“The school does not have the infrastructure to demonstrate practical experiments for wholesome understanding of many topics</a:t>
            </a:r>
            <a:r>
              <a:rPr lang="en-IN" b="1" dirty="0" smtClean="0">
                <a:solidFill>
                  <a:srgbClr val="0070C0"/>
                </a:solidFill>
              </a:rPr>
              <a:t>.”</a:t>
            </a:r>
          </a:p>
          <a:p>
            <a:r>
              <a:rPr lang="en-US" dirty="0" smtClean="0"/>
              <a:t>Prepare one module and evaluate its power to engage kids by asking them to use it. </a:t>
            </a:r>
            <a:endParaRPr lang="en-IN" b="1" dirty="0"/>
          </a:p>
        </p:txBody>
      </p:sp>
    </p:spTree>
    <p:extLst>
      <p:ext uri="{BB962C8B-B14F-4D97-AF65-F5344CB8AC3E}">
        <p14:creationId xmlns:p14="http://schemas.microsoft.com/office/powerpoint/2010/main" val="11565559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smtClean="0">
                <a:solidFill>
                  <a:schemeClr val="accent5">
                    <a:lumMod val="75000"/>
                  </a:schemeClr>
                </a:solidFill>
              </a:rPr>
              <a:t>Hypothetical Example</a:t>
            </a:r>
            <a:endParaRPr lang="en-IN" sz="3200" b="1" dirty="0">
              <a:solidFill>
                <a:schemeClr val="accent5">
                  <a:lumMod val="75000"/>
                </a:schemeClr>
              </a:solidFill>
            </a:endParaRPr>
          </a:p>
        </p:txBody>
      </p:sp>
      <p:sp>
        <p:nvSpPr>
          <p:cNvPr id="3" name="Content Placeholder 2"/>
          <p:cNvSpPr>
            <a:spLocks noGrp="1"/>
          </p:cNvSpPr>
          <p:nvPr>
            <p:ph idx="1"/>
          </p:nvPr>
        </p:nvSpPr>
        <p:spPr/>
        <p:txBody>
          <a:bodyPr/>
          <a:lstStyle/>
          <a:p>
            <a:r>
              <a:rPr lang="en-US" b="1" dirty="0">
                <a:solidFill>
                  <a:schemeClr val="accent5">
                    <a:lumMod val="50000"/>
                  </a:schemeClr>
                </a:solidFill>
              </a:rPr>
              <a:t>You prepare a few tools using which students can learn a small topic. </a:t>
            </a:r>
          </a:p>
          <a:p>
            <a:r>
              <a:rPr lang="en-US" b="1" dirty="0">
                <a:solidFill>
                  <a:schemeClr val="accent5">
                    <a:lumMod val="50000"/>
                  </a:schemeClr>
                </a:solidFill>
              </a:rPr>
              <a:t>Present it to a batch of students, check their response, and evaluate </a:t>
            </a:r>
            <a:r>
              <a:rPr lang="en-US" b="1" dirty="0" smtClean="0">
                <a:solidFill>
                  <a:schemeClr val="accent5">
                    <a:lumMod val="50000"/>
                  </a:schemeClr>
                </a:solidFill>
              </a:rPr>
              <a:t>levels </a:t>
            </a:r>
            <a:r>
              <a:rPr lang="en-US" b="1" dirty="0">
                <a:solidFill>
                  <a:schemeClr val="accent5">
                    <a:lumMod val="50000"/>
                  </a:schemeClr>
                </a:solidFill>
              </a:rPr>
              <a:t>of learning (ease) and retention.</a:t>
            </a:r>
          </a:p>
          <a:p>
            <a:r>
              <a:rPr lang="en-US" b="1" dirty="0">
                <a:solidFill>
                  <a:schemeClr val="accent5">
                    <a:lumMod val="50000"/>
                  </a:schemeClr>
                </a:solidFill>
              </a:rPr>
              <a:t>Decide on further course of action based on the data. </a:t>
            </a:r>
            <a:endParaRPr lang="en-US" b="1" dirty="0" smtClean="0">
              <a:solidFill>
                <a:schemeClr val="accent5">
                  <a:lumMod val="50000"/>
                </a:schemeClr>
              </a:solidFill>
            </a:endParaRPr>
          </a:p>
          <a:p>
            <a:r>
              <a:rPr lang="en-US" dirty="0" smtClean="0">
                <a:solidFill>
                  <a:schemeClr val="accent5">
                    <a:lumMod val="50000"/>
                  </a:schemeClr>
                </a:solidFill>
              </a:rPr>
              <a:t>You can postpone the huge investment to create content and make informed decisions.</a:t>
            </a:r>
            <a:endParaRPr lang="en-IN" b="1" dirty="0">
              <a:solidFill>
                <a:schemeClr val="accent5">
                  <a:lumMod val="50000"/>
                </a:schemeClr>
              </a:solidFill>
            </a:endParaRPr>
          </a:p>
        </p:txBody>
      </p:sp>
    </p:spTree>
    <p:extLst>
      <p:ext uri="{BB962C8B-B14F-4D97-AF65-F5344CB8AC3E}">
        <p14:creationId xmlns:p14="http://schemas.microsoft.com/office/powerpoint/2010/main" val="421458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97" y="366870"/>
            <a:ext cx="10515600" cy="389019"/>
          </a:xfrm>
        </p:spPr>
        <p:txBody>
          <a:bodyPr>
            <a:normAutofit fontScale="90000"/>
          </a:bodyPr>
          <a:lstStyle/>
          <a:p>
            <a:r>
              <a:rPr lang="en-US" dirty="0" smtClean="0"/>
              <a:t>Example</a:t>
            </a:r>
            <a:endParaRPr lang="en-IN" dirty="0"/>
          </a:p>
        </p:txBody>
      </p:sp>
      <p:sp>
        <p:nvSpPr>
          <p:cNvPr id="3" name="Content Placeholder 2"/>
          <p:cNvSpPr>
            <a:spLocks noGrp="1"/>
          </p:cNvSpPr>
          <p:nvPr>
            <p:ph idx="1"/>
          </p:nvPr>
        </p:nvSpPr>
        <p:spPr>
          <a:xfrm>
            <a:off x="443060" y="2963080"/>
            <a:ext cx="11748940" cy="3645109"/>
          </a:xfrm>
        </p:spPr>
        <p:txBody>
          <a:bodyPr>
            <a:normAutofit lnSpcReduction="10000"/>
          </a:bodyPr>
          <a:lstStyle/>
          <a:p>
            <a:r>
              <a:rPr lang="en-US" dirty="0" smtClean="0"/>
              <a:t>But Nick believed that people do not see what he can see. </a:t>
            </a:r>
          </a:p>
          <a:p>
            <a:r>
              <a:rPr lang="en-US" dirty="0" smtClean="0"/>
              <a:t>His hypothesis was - people have limited choices when they visit a store.</a:t>
            </a:r>
          </a:p>
          <a:p>
            <a:r>
              <a:rPr lang="en-US" dirty="0" smtClean="0"/>
              <a:t>His ‘leap of faith’ was - given a chance to choose from thousands of designs, most people would not mind buying online.</a:t>
            </a:r>
          </a:p>
          <a:p>
            <a:r>
              <a:rPr lang="en-US" dirty="0" smtClean="0"/>
              <a:t>Instead of putting in place huge logistics, hiring people, buying huge number of shoes to display on his portal to start his business, Nick decided to pilot his idea through an MVP. </a:t>
            </a:r>
          </a:p>
          <a:p>
            <a:r>
              <a:rPr lang="en-US" dirty="0" smtClean="0"/>
              <a:t>And </a:t>
            </a:r>
            <a:r>
              <a:rPr lang="en-US" dirty="0"/>
              <a:t>he had a </a:t>
            </a:r>
            <a:r>
              <a:rPr lang="en-US" dirty="0" smtClean="0"/>
              <a:t>unique plan.</a:t>
            </a:r>
            <a:endParaRPr lang="en-IN" dirty="0"/>
          </a:p>
        </p:txBody>
      </p:sp>
      <p:pic>
        <p:nvPicPr>
          <p:cNvPr id="2050" name="Picture 2" descr="Zappos Founder's Tips for Startups"/>
          <p:cNvPicPr>
            <a:picLocks noChangeAspect="1" noChangeArrowheads="1"/>
          </p:cNvPicPr>
          <p:nvPr/>
        </p:nvPicPr>
        <p:blipFill rotWithShape="1">
          <a:blip r:embed="rId2">
            <a:extLst>
              <a:ext uri="{28A0092B-C50C-407E-A947-70E740481C1C}">
                <a14:useLocalDpi xmlns:a14="http://schemas.microsoft.com/office/drawing/2010/main" val="0"/>
              </a:ext>
            </a:extLst>
          </a:blip>
          <a:srcRect r="16640" b="13728"/>
          <a:stretch/>
        </p:blipFill>
        <p:spPr bwMode="auto">
          <a:xfrm>
            <a:off x="8587229" y="333670"/>
            <a:ext cx="3604771" cy="23912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897" y="786644"/>
            <a:ext cx="8522617" cy="1938992"/>
          </a:xfrm>
          <a:prstGeom prst="rect">
            <a:avLst/>
          </a:prstGeom>
          <a:noFill/>
        </p:spPr>
        <p:txBody>
          <a:bodyPr wrap="square" rtlCol="0">
            <a:spAutoFit/>
          </a:bodyPr>
          <a:lstStyle/>
          <a:p>
            <a:r>
              <a:rPr lang="en-IN" sz="2400" b="1" dirty="0" smtClean="0">
                <a:solidFill>
                  <a:schemeClr val="bg2">
                    <a:lumMod val="50000"/>
                  </a:schemeClr>
                </a:solidFill>
              </a:rPr>
              <a:t>After limited success in multiple startups, Nick </a:t>
            </a:r>
            <a:r>
              <a:rPr lang="en-IN" sz="2400" b="1" dirty="0" err="1">
                <a:solidFill>
                  <a:schemeClr val="bg2">
                    <a:lumMod val="50000"/>
                  </a:schemeClr>
                </a:solidFill>
              </a:rPr>
              <a:t>Swinmurn</a:t>
            </a:r>
            <a:r>
              <a:rPr lang="en-IN" sz="2400" b="1" dirty="0">
                <a:solidFill>
                  <a:schemeClr val="bg2">
                    <a:lumMod val="50000"/>
                  </a:schemeClr>
                </a:solidFill>
              </a:rPr>
              <a:t> wanted to start a business of online shoe selling</a:t>
            </a:r>
            <a:r>
              <a:rPr lang="en-IN" sz="2400" b="1" dirty="0" smtClean="0">
                <a:solidFill>
                  <a:schemeClr val="bg2">
                    <a:lumMod val="50000"/>
                  </a:schemeClr>
                </a:solidFill>
              </a:rPr>
              <a:t>. He was driven by his own frustration of not finding a suitable pair of shoes in couple of stores he visited.</a:t>
            </a:r>
            <a:endParaRPr lang="en-IN" sz="2400" b="1" dirty="0">
              <a:solidFill>
                <a:schemeClr val="bg2">
                  <a:lumMod val="50000"/>
                </a:schemeClr>
              </a:solidFill>
            </a:endParaRPr>
          </a:p>
          <a:p>
            <a:r>
              <a:rPr lang="en-US" sz="2400" b="1" dirty="0">
                <a:solidFill>
                  <a:schemeClr val="bg2">
                    <a:lumMod val="50000"/>
                  </a:schemeClr>
                </a:solidFill>
              </a:rPr>
              <a:t>People did not believe </a:t>
            </a:r>
            <a:r>
              <a:rPr lang="en-US" sz="2400" b="1" dirty="0" smtClean="0">
                <a:solidFill>
                  <a:schemeClr val="bg2">
                    <a:lumMod val="50000"/>
                  </a:schemeClr>
                </a:solidFill>
              </a:rPr>
              <a:t>- </a:t>
            </a:r>
            <a:r>
              <a:rPr lang="en-US" sz="2400" b="1" dirty="0">
                <a:solidFill>
                  <a:schemeClr val="bg2">
                    <a:lumMod val="50000"/>
                  </a:schemeClr>
                </a:solidFill>
              </a:rPr>
              <a:t>customers would buy shoes without trial.</a:t>
            </a:r>
          </a:p>
        </p:txBody>
      </p:sp>
    </p:spTree>
    <p:extLst>
      <p:ext uri="{BB962C8B-B14F-4D97-AF65-F5344CB8AC3E}">
        <p14:creationId xmlns:p14="http://schemas.microsoft.com/office/powerpoint/2010/main" val="3608691258"/>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390525"/>
            <a:ext cx="10877550" cy="990601"/>
          </a:xfrm>
        </p:spPr>
        <p:txBody>
          <a:bodyPr>
            <a:noAutofit/>
          </a:bodyPr>
          <a:lstStyle/>
          <a:p>
            <a:r>
              <a:rPr lang="en-IN" sz="3200" b="1" dirty="0">
                <a:solidFill>
                  <a:schemeClr val="accent5">
                    <a:lumMod val="75000"/>
                  </a:schemeClr>
                </a:solidFill>
              </a:rPr>
              <a:t>Traditional Process of Product Development</a:t>
            </a:r>
            <a:endParaRPr lang="en-US" sz="3200" b="1" dirty="0">
              <a:solidFill>
                <a:schemeClr val="accent5">
                  <a:lumMod val="75000"/>
                </a:schemeClr>
              </a:solidFill>
            </a:endParaRPr>
          </a:p>
        </p:txBody>
      </p:sp>
      <p:sp>
        <p:nvSpPr>
          <p:cNvPr id="3" name="Content Placeholder 2"/>
          <p:cNvSpPr>
            <a:spLocks noGrp="1"/>
          </p:cNvSpPr>
          <p:nvPr>
            <p:ph idx="1"/>
          </p:nvPr>
        </p:nvSpPr>
        <p:spPr>
          <a:xfrm>
            <a:off x="447675" y="1295401"/>
            <a:ext cx="10591800" cy="3837316"/>
          </a:xfrm>
        </p:spPr>
        <p:txBody>
          <a:bodyPr>
            <a:normAutofit/>
          </a:bodyPr>
          <a:lstStyle/>
          <a:p>
            <a:r>
              <a:rPr lang="en-IN" b="1" dirty="0" smtClean="0"/>
              <a:t>Epiphany, serendipity, eureka or just a problem.</a:t>
            </a:r>
          </a:p>
          <a:p>
            <a:r>
              <a:rPr lang="en-IN" b="1" dirty="0" smtClean="0"/>
              <a:t>Identify product to be developed based on market survey.</a:t>
            </a:r>
          </a:p>
          <a:p>
            <a:r>
              <a:rPr lang="en-US" b="1" dirty="0" smtClean="0"/>
              <a:t>Frequently, the problem is faced by the entrepreneurs. </a:t>
            </a:r>
            <a:r>
              <a:rPr lang="en-US" b="1" dirty="0" err="1" smtClean="0"/>
              <a:t>Phanindra</a:t>
            </a:r>
            <a:r>
              <a:rPr lang="en-US" b="1" dirty="0" smtClean="0"/>
              <a:t> </a:t>
            </a:r>
            <a:r>
              <a:rPr lang="en-US" b="1" dirty="0" err="1" smtClean="0"/>
              <a:t>Sama</a:t>
            </a:r>
            <a:r>
              <a:rPr lang="en-US" b="1" dirty="0" smtClean="0"/>
              <a:t> of </a:t>
            </a:r>
            <a:r>
              <a:rPr lang="en-US" b="1" dirty="0" err="1" smtClean="0"/>
              <a:t>redBus</a:t>
            </a:r>
            <a:r>
              <a:rPr lang="en-US" b="1" dirty="0" smtClean="0"/>
              <a:t>. Burs to Velcro. Sticky notes.</a:t>
            </a:r>
            <a:endParaRPr lang="en-IN" b="1" dirty="0" smtClean="0"/>
          </a:p>
          <a:p>
            <a:r>
              <a:rPr lang="en-IN" b="1" dirty="0" smtClean="0"/>
              <a:t>Ideation and idea screening based on technical feasibility and market potential. Only a few ideas would eventually emerge as a marketable product.</a:t>
            </a:r>
          </a:p>
        </p:txBody>
      </p:sp>
    </p:spTree>
    <p:extLst>
      <p:ext uri="{BB962C8B-B14F-4D97-AF65-F5344CB8AC3E}">
        <p14:creationId xmlns:p14="http://schemas.microsoft.com/office/powerpoint/2010/main" val="12696314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Traditional Process of Product Development … cont’d.</a:t>
            </a:r>
          </a:p>
        </p:txBody>
      </p:sp>
      <p:sp>
        <p:nvSpPr>
          <p:cNvPr id="3" name="Content Placeholder 2"/>
          <p:cNvSpPr>
            <a:spLocks noGrp="1"/>
          </p:cNvSpPr>
          <p:nvPr>
            <p:ph idx="1"/>
          </p:nvPr>
        </p:nvSpPr>
        <p:spPr/>
        <p:txBody>
          <a:bodyPr/>
          <a:lstStyle/>
          <a:p>
            <a:r>
              <a:rPr lang="en-IN" b="1" dirty="0"/>
              <a:t>Design &amp; Develop, Test and refine.</a:t>
            </a:r>
          </a:p>
          <a:p>
            <a:r>
              <a:rPr lang="en-US" b="1" dirty="0"/>
              <a:t>Check the design for manufacturability.</a:t>
            </a:r>
          </a:p>
          <a:p>
            <a:r>
              <a:rPr lang="en-IN" b="1" dirty="0"/>
              <a:t>Cost &amp; demand analysis, pricing, Go-to-market strategy.</a:t>
            </a:r>
          </a:p>
          <a:p>
            <a:r>
              <a:rPr lang="en-IN" b="1" dirty="0"/>
              <a:t>Create awareness.</a:t>
            </a:r>
          </a:p>
          <a:p>
            <a:r>
              <a:rPr lang="en-IN" b="1" dirty="0"/>
              <a:t>Launch - manufacture, distribute through distributor network or sell online.</a:t>
            </a:r>
          </a:p>
          <a:p>
            <a:r>
              <a:rPr lang="en-IN" b="1" dirty="0"/>
              <a:t>Maintain or improve quality.</a:t>
            </a:r>
          </a:p>
          <a:p>
            <a:endParaRPr lang="en-IN" dirty="0"/>
          </a:p>
        </p:txBody>
      </p:sp>
    </p:spTree>
    <p:extLst>
      <p:ext uri="{BB962C8B-B14F-4D97-AF65-F5344CB8AC3E}">
        <p14:creationId xmlns:p14="http://schemas.microsoft.com/office/powerpoint/2010/main" val="3897023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38200" y="1690688"/>
            <a:ext cx="10515600" cy="4435476"/>
          </a:xfrm>
        </p:spPr>
        <p:txBody>
          <a:bodyPr>
            <a:normAutofit/>
          </a:bodyPr>
          <a:lstStyle/>
          <a:p>
            <a:pPr marL="0" indent="0">
              <a:buNone/>
            </a:pPr>
            <a:r>
              <a:rPr lang="en-IN" b="1" dirty="0" smtClean="0"/>
              <a:t>The strategy is to understand the pain, the product/service, the competition, and to create value proposition by evolving solution that serves the customer better than that of the competitors.</a:t>
            </a:r>
          </a:p>
          <a:p>
            <a:pPr marL="0" indent="0">
              <a:buNone/>
            </a:pPr>
            <a:r>
              <a:rPr lang="en-IN" b="1" dirty="0" smtClean="0"/>
              <a:t>The longer it takes for the product to reach to the customers the longer is the time to know whether the product is acceptable by the customers. </a:t>
            </a:r>
            <a:endParaRPr lang="en-US" b="1" dirty="0"/>
          </a:p>
        </p:txBody>
      </p:sp>
    </p:spTree>
    <p:extLst>
      <p:ext uri="{BB962C8B-B14F-4D97-AF65-F5344CB8AC3E}">
        <p14:creationId xmlns:p14="http://schemas.microsoft.com/office/powerpoint/2010/main" val="32209699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5F22-C911-4E41-AAE6-CC1A25613606}"/>
              </a:ext>
            </a:extLst>
          </p:cNvPr>
          <p:cNvSpPr>
            <a:spLocks noGrp="1"/>
          </p:cNvSpPr>
          <p:nvPr>
            <p:ph type="title"/>
          </p:nvPr>
        </p:nvSpPr>
        <p:spPr>
          <a:xfrm>
            <a:off x="838200" y="365125"/>
            <a:ext cx="10515600" cy="986003"/>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The Lean Startup – by Eric </a:t>
            </a:r>
            <a:r>
              <a:rPr lang="en-IN" sz="3200" b="1" dirty="0" err="1">
                <a:solidFill>
                  <a:schemeClr val="accent5">
                    <a:lumMod val="75000"/>
                  </a:schemeClr>
                </a:solidFill>
              </a:rPr>
              <a:t>Ries</a:t>
            </a:r>
            <a:endParaRPr lang="en-IN" sz="3200" b="1" dirty="0">
              <a:solidFill>
                <a:schemeClr val="accent5">
                  <a:lumMod val="75000"/>
                </a:schemeClr>
              </a:solidFill>
            </a:endParaRPr>
          </a:p>
        </p:txBody>
      </p:sp>
      <p:sp>
        <p:nvSpPr>
          <p:cNvPr id="3" name="Text Placeholder 2">
            <a:extLst>
              <a:ext uri="{FF2B5EF4-FFF2-40B4-BE49-F238E27FC236}">
                <a16:creationId xmlns:a16="http://schemas.microsoft.com/office/drawing/2014/main" id="{EB069E80-06A6-4528-BF9E-3BE01F0D7847}"/>
              </a:ext>
            </a:extLst>
          </p:cNvPr>
          <p:cNvSpPr>
            <a:spLocks noGrp="1"/>
          </p:cNvSpPr>
          <p:nvPr>
            <p:ph type="body" idx="1"/>
          </p:nvPr>
        </p:nvSpPr>
        <p:spPr/>
        <p:txBody>
          <a:bodyPr/>
          <a:lstStyle/>
          <a:p>
            <a:r>
              <a:rPr lang="en-US" b="1" dirty="0">
                <a:solidFill>
                  <a:schemeClr val="accent5">
                    <a:lumMod val="50000"/>
                  </a:schemeClr>
                </a:solidFill>
              </a:rPr>
              <a:t>How Today's Entrepreneurs Use Continuous Innovation to </a:t>
            </a:r>
            <a:r>
              <a:rPr lang="en-US" b="1" dirty="0">
                <a:solidFill>
                  <a:srgbClr val="0070C0"/>
                </a:solidFill>
              </a:rPr>
              <a:t>Create Radically Successful Businesses </a:t>
            </a:r>
            <a:endParaRPr lang="en-IN" b="1" dirty="0">
              <a:solidFill>
                <a:srgbClr val="0070C0"/>
              </a:solidFill>
            </a:endParaRPr>
          </a:p>
        </p:txBody>
      </p:sp>
      <p:pic>
        <p:nvPicPr>
          <p:cNvPr id="1026" name="Picture 2" descr="Eric Ries - Thinkers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9556" y="2305692"/>
            <a:ext cx="3264243" cy="391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247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0275-9586-42B4-A8B1-CA1641002C1E}"/>
              </a:ext>
            </a:extLst>
          </p:cNvPr>
          <p:cNvSpPr>
            <a:spLocks noGrp="1"/>
          </p:cNvSpPr>
          <p:nvPr>
            <p:ph type="title"/>
          </p:nvPr>
        </p:nvSpPr>
        <p:spPr>
          <a:xfrm>
            <a:off x="838200" y="436728"/>
            <a:ext cx="10515600" cy="762641"/>
          </a:xfrm>
        </p:spPr>
        <p:txBody>
          <a:bodyPr>
            <a:normAutofit fontScale="90000"/>
          </a:bodyPr>
          <a:lstStyle/>
          <a:p>
            <a:r>
              <a:rPr lang="en-IN" sz="3200" b="1" dirty="0">
                <a:solidFill>
                  <a:schemeClr val="accent5">
                    <a:lumMod val="75000"/>
                  </a:schemeClr>
                </a:solidFill>
              </a:rPr>
              <a:t>The Lean Startup – by Eric </a:t>
            </a:r>
            <a:r>
              <a:rPr lang="en-IN" sz="3200" b="1" dirty="0" err="1">
                <a:solidFill>
                  <a:schemeClr val="accent5">
                    <a:lumMod val="75000"/>
                  </a:schemeClr>
                </a:solidFill>
              </a:rPr>
              <a:t>Ries</a:t>
            </a:r>
            <a:r>
              <a:rPr lang="en-IN" sz="3200" b="1" dirty="0">
                <a:solidFill>
                  <a:schemeClr val="accent5">
                    <a:lumMod val="75000"/>
                  </a:schemeClr>
                </a:solidFill>
              </a:rPr>
              <a:t/>
            </a:r>
            <a:br>
              <a:rPr lang="en-IN" sz="3200" b="1" dirty="0">
                <a:solidFill>
                  <a:schemeClr val="accent5">
                    <a:lumMod val="75000"/>
                  </a:schemeClr>
                </a:solidFill>
              </a:rPr>
            </a:br>
            <a:r>
              <a:rPr lang="en-IN" sz="2800" b="1" dirty="0">
                <a:solidFill>
                  <a:srgbClr val="00B0F0"/>
                </a:solidFill>
              </a:rPr>
              <a:t>Define</a:t>
            </a:r>
            <a:endParaRPr lang="en-IN" sz="2800" dirty="0">
              <a:solidFill>
                <a:srgbClr val="00B0F0"/>
              </a:solidFill>
            </a:endParaRPr>
          </a:p>
        </p:txBody>
      </p:sp>
      <p:sp>
        <p:nvSpPr>
          <p:cNvPr id="3" name="Text Placeholder 2">
            <a:extLst>
              <a:ext uri="{FF2B5EF4-FFF2-40B4-BE49-F238E27FC236}">
                <a16:creationId xmlns:a16="http://schemas.microsoft.com/office/drawing/2014/main" id="{1D6B1F03-B854-439B-93B3-690B78F8C380}"/>
              </a:ext>
            </a:extLst>
          </p:cNvPr>
          <p:cNvSpPr>
            <a:spLocks noGrp="1"/>
          </p:cNvSpPr>
          <p:nvPr>
            <p:ph type="body" idx="1"/>
          </p:nvPr>
        </p:nvSpPr>
        <p:spPr>
          <a:xfrm>
            <a:off x="1097506" y="1199369"/>
            <a:ext cx="10097715" cy="5333236"/>
          </a:xfrm>
        </p:spPr>
        <p:txBody>
          <a:bodyPr>
            <a:normAutofit/>
          </a:bodyPr>
          <a:lstStyle/>
          <a:p>
            <a:pPr marL="114300" indent="0">
              <a:buNone/>
            </a:pPr>
            <a:r>
              <a:rPr lang="en-US" sz="3200" b="1" dirty="0">
                <a:solidFill>
                  <a:srgbClr val="0070C0"/>
                </a:solidFill>
              </a:rPr>
              <a:t>Lean thinking: </a:t>
            </a:r>
            <a:r>
              <a:rPr lang="en-US" b="1" dirty="0"/>
              <a:t>shrinking batch sizes, just-in-time inventory &amp; production management, and acceleration of cycle times.  </a:t>
            </a:r>
          </a:p>
          <a:p>
            <a:pPr marL="114300" indent="0">
              <a:buNone/>
            </a:pPr>
            <a:r>
              <a:rPr lang="en-US" sz="3200" b="1" dirty="0">
                <a:solidFill>
                  <a:srgbClr val="0070C0"/>
                </a:solidFill>
              </a:rPr>
              <a:t>Progress measure: </a:t>
            </a:r>
            <a:r>
              <a:rPr lang="en-US" b="1" dirty="0"/>
              <a:t>through validated learning.  </a:t>
            </a:r>
          </a:p>
          <a:p>
            <a:pPr marL="114300" indent="0">
              <a:buNone/>
            </a:pPr>
            <a:r>
              <a:rPr lang="en-US" sz="3200" b="1" dirty="0">
                <a:solidFill>
                  <a:srgbClr val="0070C0"/>
                </a:solidFill>
              </a:rPr>
              <a:t>Productivity: </a:t>
            </a:r>
            <a:r>
              <a:rPr lang="en-US" b="1" dirty="0"/>
              <a:t>Make things that people like and pay profitable price and do it fast and economic way. </a:t>
            </a:r>
          </a:p>
          <a:p>
            <a:pPr marL="114300" indent="0">
              <a:buNone/>
            </a:pPr>
            <a:r>
              <a:rPr lang="en-US" sz="3200" b="1" dirty="0">
                <a:solidFill>
                  <a:srgbClr val="0070C0"/>
                </a:solidFill>
              </a:rPr>
              <a:t>Build-measure-learn feedback loop: </a:t>
            </a:r>
            <a:r>
              <a:rPr lang="en-US" b="1" dirty="0"/>
              <a:t>instead of building based on lot of assumptions, keep adjusting with a steering wheel called build-measure-learn. Through this process we can learn if and when to make a sharp turn – a pivot. </a:t>
            </a:r>
            <a:endParaRPr lang="en-US" b="1" dirty="0" smtClean="0"/>
          </a:p>
          <a:p>
            <a:pPr marL="114300" indent="0">
              <a:buNone/>
            </a:pPr>
            <a:r>
              <a:rPr lang="en-US" dirty="0" smtClean="0">
                <a:solidFill>
                  <a:srgbClr val="0070C0"/>
                </a:solidFill>
              </a:rPr>
              <a:t>Charge early </a:t>
            </a:r>
            <a:r>
              <a:rPr lang="en-US" dirty="0" smtClean="0"/>
              <a:t>– a paying customer is a real validation of the hypothesis and it helps the most critical element: the cash flow.</a:t>
            </a:r>
            <a:endParaRPr lang="en-IN" b="1" dirty="0"/>
          </a:p>
        </p:txBody>
      </p:sp>
      <p:sp>
        <p:nvSpPr>
          <p:cNvPr id="4" name="TextBox 3">
            <a:extLst>
              <a:ext uri="{FF2B5EF4-FFF2-40B4-BE49-F238E27FC236}">
                <a16:creationId xmlns:a16="http://schemas.microsoft.com/office/drawing/2014/main" id="{05B511DE-D0BD-44C2-9E4D-77408414A464}"/>
              </a:ext>
            </a:extLst>
          </p:cNvPr>
          <p:cNvSpPr txBox="1"/>
          <p:nvPr/>
        </p:nvSpPr>
        <p:spPr>
          <a:xfrm>
            <a:off x="135437" y="1281360"/>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01</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441FEE6A-96CA-4FBA-9471-EC32670B2A01}"/>
              </a:ext>
            </a:extLst>
          </p:cNvPr>
          <p:cNvCxnSpPr/>
          <p:nvPr/>
        </p:nvCxnSpPr>
        <p:spPr>
          <a:xfrm>
            <a:off x="1097507" y="1350217"/>
            <a:ext cx="0" cy="92333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8705F6D-BE35-4D68-85CE-3DB855D6BA46}"/>
              </a:ext>
            </a:extLst>
          </p:cNvPr>
          <p:cNvSpPr txBox="1"/>
          <p:nvPr/>
        </p:nvSpPr>
        <p:spPr>
          <a:xfrm>
            <a:off x="123458" y="2262452"/>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02</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CCF4BF9B-90B9-4B6A-B66C-98DB2DA3612B}"/>
              </a:ext>
            </a:extLst>
          </p:cNvPr>
          <p:cNvSpPr txBox="1"/>
          <p:nvPr/>
        </p:nvSpPr>
        <p:spPr>
          <a:xfrm>
            <a:off x="143399" y="3163922"/>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03</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2E9669F1-4C88-4454-869E-254226BBEC1E}"/>
              </a:ext>
            </a:extLst>
          </p:cNvPr>
          <p:cNvSpPr txBox="1"/>
          <p:nvPr/>
        </p:nvSpPr>
        <p:spPr>
          <a:xfrm>
            <a:off x="135436" y="4169243"/>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04</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0" name="Straight Connector 9">
            <a:extLst>
              <a:ext uri="{FF2B5EF4-FFF2-40B4-BE49-F238E27FC236}">
                <a16:creationId xmlns:a16="http://schemas.microsoft.com/office/drawing/2014/main" id="{D5343503-3AE2-49F1-8859-F5605C6ED064}"/>
              </a:ext>
            </a:extLst>
          </p:cNvPr>
          <p:cNvCxnSpPr>
            <a:cxnSpLocks/>
          </p:cNvCxnSpPr>
          <p:nvPr/>
        </p:nvCxnSpPr>
        <p:spPr>
          <a:xfrm flipH="1">
            <a:off x="1089544" y="2320937"/>
            <a:ext cx="7962" cy="55615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EB9C54-BBDB-4887-9D45-8A1D410D9E6D}"/>
              </a:ext>
            </a:extLst>
          </p:cNvPr>
          <p:cNvCxnSpPr>
            <a:cxnSpLocks/>
          </p:cNvCxnSpPr>
          <p:nvPr/>
        </p:nvCxnSpPr>
        <p:spPr>
          <a:xfrm>
            <a:off x="1108877" y="2972125"/>
            <a:ext cx="0" cy="81618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37D560-6A44-4F90-B5C0-70BB60EE8D81}"/>
              </a:ext>
            </a:extLst>
          </p:cNvPr>
          <p:cNvCxnSpPr>
            <a:cxnSpLocks/>
          </p:cNvCxnSpPr>
          <p:nvPr/>
        </p:nvCxnSpPr>
        <p:spPr>
          <a:xfrm>
            <a:off x="1108877" y="3897604"/>
            <a:ext cx="0" cy="146314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D37D560-6A44-4F90-B5C0-70BB60EE8D81}"/>
              </a:ext>
            </a:extLst>
          </p:cNvPr>
          <p:cNvCxnSpPr>
            <a:cxnSpLocks/>
          </p:cNvCxnSpPr>
          <p:nvPr/>
        </p:nvCxnSpPr>
        <p:spPr>
          <a:xfrm>
            <a:off x="1108877" y="5453449"/>
            <a:ext cx="0" cy="633814"/>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E9669F1-4C88-4454-869E-254226BBEC1E}"/>
              </a:ext>
            </a:extLst>
          </p:cNvPr>
          <p:cNvSpPr txBox="1"/>
          <p:nvPr/>
        </p:nvSpPr>
        <p:spPr>
          <a:xfrm>
            <a:off x="123457" y="5360744"/>
            <a:ext cx="886781"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prstClr val="black"/>
                </a:solidFill>
                <a:effectLst/>
                <a:uLnTx/>
                <a:uFillTx/>
                <a:latin typeface="Calibri"/>
                <a:ea typeface="+mn-ea"/>
                <a:cs typeface="+mn-cs"/>
              </a:rPr>
              <a:t>05</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81868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BB88-79AA-47F0-A3C6-207FA7F0EE4F}"/>
              </a:ext>
            </a:extLst>
          </p:cNvPr>
          <p:cNvSpPr>
            <a:spLocks noGrp="1"/>
          </p:cNvSpPr>
          <p:nvPr>
            <p:ph type="title"/>
          </p:nvPr>
        </p:nvSpPr>
        <p:spPr/>
        <p:txBody>
          <a:bodyPr/>
          <a:lstStyle/>
          <a:p>
            <a:r>
              <a:rPr lang="en-IN" sz="3200" b="1" dirty="0">
                <a:solidFill>
                  <a:schemeClr val="accent5">
                    <a:lumMod val="75000"/>
                  </a:schemeClr>
                </a:solidFill>
              </a:rPr>
              <a:t>The Lean Startup – by Eric </a:t>
            </a:r>
            <a:r>
              <a:rPr lang="en-IN" sz="3200" b="1" dirty="0" err="1" smtClean="0">
                <a:solidFill>
                  <a:schemeClr val="accent5">
                    <a:lumMod val="75000"/>
                  </a:schemeClr>
                </a:solidFill>
              </a:rPr>
              <a:t>Ries</a:t>
            </a:r>
            <a:endParaRPr lang="en-IN" sz="2800" dirty="0"/>
          </a:p>
        </p:txBody>
      </p:sp>
      <p:sp>
        <p:nvSpPr>
          <p:cNvPr id="3" name="Text Placeholder 2">
            <a:extLst>
              <a:ext uri="{FF2B5EF4-FFF2-40B4-BE49-F238E27FC236}">
                <a16:creationId xmlns:a16="http://schemas.microsoft.com/office/drawing/2014/main" id="{28072807-429D-429B-844A-F7B6D27DFA03}"/>
              </a:ext>
            </a:extLst>
          </p:cNvPr>
          <p:cNvSpPr>
            <a:spLocks noGrp="1"/>
          </p:cNvSpPr>
          <p:nvPr>
            <p:ph type="body" idx="1"/>
          </p:nvPr>
        </p:nvSpPr>
        <p:spPr>
          <a:xfrm>
            <a:off x="1111152" y="1837448"/>
            <a:ext cx="9424916" cy="3183103"/>
          </a:xfrm>
        </p:spPr>
        <p:txBody>
          <a:bodyPr/>
          <a:lstStyle/>
          <a:p>
            <a:pPr marL="114300" indent="0">
              <a:buNone/>
            </a:pPr>
            <a:r>
              <a:rPr lang="en-US" sz="3000" b="1" dirty="0">
                <a:solidFill>
                  <a:schemeClr val="accent5">
                    <a:lumMod val="75000"/>
                  </a:schemeClr>
                </a:solidFill>
              </a:rPr>
              <a:t>Innovation factory</a:t>
            </a:r>
            <a:r>
              <a:rPr lang="en-US" sz="3000" b="1" dirty="0">
                <a:solidFill>
                  <a:schemeClr val="accent5">
                    <a:lumMod val="50000"/>
                  </a:schemeClr>
                </a:solidFill>
              </a:rPr>
              <a:t>: Use lean startup technique and continuously create disruptive innovations.</a:t>
            </a:r>
            <a:r>
              <a:rPr lang="en-US" b="1" dirty="0">
                <a:solidFill>
                  <a:schemeClr val="accent5">
                    <a:lumMod val="50000"/>
                  </a:schemeClr>
                </a:solidFill>
              </a:rPr>
              <a:t>  </a:t>
            </a:r>
          </a:p>
          <a:p>
            <a:pPr marL="114300" indent="0">
              <a:buNone/>
            </a:pPr>
            <a:r>
              <a:rPr lang="en-US" sz="3000" b="1" dirty="0">
                <a:solidFill>
                  <a:schemeClr val="accent5">
                    <a:lumMod val="75000"/>
                  </a:schemeClr>
                </a:solidFill>
              </a:rPr>
              <a:t>Culture and systems: </a:t>
            </a:r>
            <a:r>
              <a:rPr lang="en-US" b="1" dirty="0">
                <a:solidFill>
                  <a:schemeClr val="accent5">
                    <a:lumMod val="50000"/>
                  </a:schemeClr>
                </a:solidFill>
              </a:rPr>
              <a:t>Empower people to think out of the box without risk and innovate at the speed of the experimentation system.  </a:t>
            </a:r>
          </a:p>
          <a:p>
            <a:pPr marL="114300" indent="0">
              <a:buNone/>
            </a:pPr>
            <a:endParaRPr lang="en-IN" b="1" dirty="0">
              <a:solidFill>
                <a:schemeClr val="accent5">
                  <a:lumMod val="50000"/>
                </a:schemeClr>
              </a:solidFill>
            </a:endParaRPr>
          </a:p>
        </p:txBody>
      </p:sp>
      <p:sp>
        <p:nvSpPr>
          <p:cNvPr id="4" name="TextBox 3">
            <a:extLst>
              <a:ext uri="{FF2B5EF4-FFF2-40B4-BE49-F238E27FC236}">
                <a16:creationId xmlns:a16="http://schemas.microsoft.com/office/drawing/2014/main" id="{F9306495-7D7C-477B-8F1F-0AD83A14A924}"/>
              </a:ext>
            </a:extLst>
          </p:cNvPr>
          <p:cNvSpPr txBox="1"/>
          <p:nvPr/>
        </p:nvSpPr>
        <p:spPr>
          <a:xfrm>
            <a:off x="157045" y="1910698"/>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01</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098819FA-C2D8-4626-B658-CE399523CA27}"/>
              </a:ext>
            </a:extLst>
          </p:cNvPr>
          <p:cNvSpPr txBox="1"/>
          <p:nvPr/>
        </p:nvSpPr>
        <p:spPr>
          <a:xfrm>
            <a:off x="157045" y="2998048"/>
            <a:ext cx="954107" cy="923330"/>
          </a:xfrm>
          <a:prstGeom prst="rect">
            <a:avLst/>
          </a:prstGeom>
          <a:noFill/>
          <a:ln w="952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a:ea typeface="+mn-ea"/>
                <a:cs typeface="+mn-cs"/>
              </a:rPr>
              <a:t>02</a:t>
            </a:r>
            <a:endParaRPr kumimoji="0" lang="en-IN" sz="5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2D84992E-D86A-495E-9EE5-B535CE33073B}"/>
              </a:ext>
            </a:extLst>
          </p:cNvPr>
          <p:cNvCxnSpPr>
            <a:cxnSpLocks/>
          </p:cNvCxnSpPr>
          <p:nvPr/>
        </p:nvCxnSpPr>
        <p:spPr>
          <a:xfrm>
            <a:off x="1111152" y="1910698"/>
            <a:ext cx="0" cy="113241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59D7A2-CC63-485A-8A5F-6DB85073607D}"/>
              </a:ext>
            </a:extLst>
          </p:cNvPr>
          <p:cNvCxnSpPr>
            <a:cxnSpLocks/>
          </p:cNvCxnSpPr>
          <p:nvPr/>
        </p:nvCxnSpPr>
        <p:spPr>
          <a:xfrm>
            <a:off x="1111152" y="3211706"/>
            <a:ext cx="0" cy="113241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1859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34898-811D-43AD-B3C5-568A1AD82888}"/>
              </a:ext>
            </a:extLst>
          </p:cNvPr>
          <p:cNvSpPr>
            <a:spLocks noGrp="1"/>
          </p:cNvSpPr>
          <p:nvPr>
            <p:ph type="title"/>
          </p:nvPr>
        </p:nvSpPr>
        <p:spPr>
          <a:xfrm>
            <a:off x="838200" y="365126"/>
            <a:ext cx="10515600" cy="909198"/>
          </a:xfrm>
        </p:spPr>
        <p:txBody>
          <a:bodyPr/>
          <a:lstStyle/>
          <a:p>
            <a:r>
              <a:rPr lang="en-IN" sz="3200" b="1" dirty="0">
                <a:solidFill>
                  <a:schemeClr val="accent5">
                    <a:lumMod val="75000"/>
                  </a:schemeClr>
                </a:solidFill>
              </a:rPr>
              <a:t>The Lean Startup – by Eric </a:t>
            </a:r>
            <a:r>
              <a:rPr lang="en-IN" sz="3200" b="1" dirty="0" err="1">
                <a:solidFill>
                  <a:schemeClr val="accent5">
                    <a:lumMod val="75000"/>
                  </a:schemeClr>
                </a:solidFill>
              </a:rPr>
              <a:t>Ries</a:t>
            </a:r>
            <a:endParaRPr lang="en-IN" sz="3200" dirty="0"/>
          </a:p>
        </p:txBody>
      </p:sp>
      <p:sp>
        <p:nvSpPr>
          <p:cNvPr id="3" name="Text Placeholder 2">
            <a:extLst>
              <a:ext uri="{FF2B5EF4-FFF2-40B4-BE49-F238E27FC236}">
                <a16:creationId xmlns:a16="http://schemas.microsoft.com/office/drawing/2014/main" id="{12603AEC-3D1A-47B0-93ED-75FAF4BF5C75}"/>
              </a:ext>
            </a:extLst>
          </p:cNvPr>
          <p:cNvSpPr>
            <a:spLocks noGrp="1"/>
          </p:cNvSpPr>
          <p:nvPr>
            <p:ph type="body" idx="1"/>
          </p:nvPr>
        </p:nvSpPr>
        <p:spPr>
          <a:xfrm>
            <a:off x="838200" y="1274324"/>
            <a:ext cx="10515600" cy="4351338"/>
          </a:xfrm>
        </p:spPr>
        <p:txBody>
          <a:bodyPr/>
          <a:lstStyle/>
          <a:p>
            <a:pPr>
              <a:buFont typeface="Wingdings" panose="05000000000000000000" pitchFamily="2" charset="2"/>
              <a:buChar char="q"/>
            </a:pPr>
            <a:r>
              <a:rPr lang="en-US" b="1" dirty="0">
                <a:solidFill>
                  <a:schemeClr val="accent5">
                    <a:lumMod val="50000"/>
                  </a:schemeClr>
                </a:solidFill>
              </a:rPr>
              <a:t>Learn</a:t>
            </a:r>
          </a:p>
          <a:p>
            <a:pPr>
              <a:buFont typeface="Wingdings" panose="05000000000000000000" pitchFamily="2" charset="2"/>
              <a:buChar char="q"/>
            </a:pPr>
            <a:r>
              <a:rPr lang="en-US" b="1" dirty="0">
                <a:solidFill>
                  <a:schemeClr val="accent5">
                    <a:lumMod val="50000"/>
                  </a:schemeClr>
                </a:solidFill>
              </a:rPr>
              <a:t>Experiment with two hypothesis</a:t>
            </a:r>
          </a:p>
          <a:p>
            <a:pPr lvl="1">
              <a:buFont typeface="Wingdings" panose="05000000000000000000" pitchFamily="2" charset="2"/>
              <a:buChar char="v"/>
            </a:pPr>
            <a:r>
              <a:rPr lang="en-US" b="1" dirty="0">
                <a:solidFill>
                  <a:schemeClr val="accent5">
                    <a:lumMod val="50000"/>
                  </a:schemeClr>
                </a:solidFill>
              </a:rPr>
              <a:t>Value hypothesis</a:t>
            </a:r>
          </a:p>
          <a:p>
            <a:pPr lvl="1">
              <a:buFont typeface="Wingdings" panose="05000000000000000000" pitchFamily="2" charset="2"/>
              <a:buChar char="v"/>
            </a:pPr>
            <a:r>
              <a:rPr lang="en-US" b="1" dirty="0">
                <a:solidFill>
                  <a:schemeClr val="accent5">
                    <a:lumMod val="50000"/>
                  </a:schemeClr>
                </a:solidFill>
              </a:rPr>
              <a:t>Growth </a:t>
            </a:r>
            <a:r>
              <a:rPr lang="en-US" b="1" dirty="0" smtClean="0">
                <a:solidFill>
                  <a:schemeClr val="accent5">
                    <a:lumMod val="50000"/>
                  </a:schemeClr>
                </a:solidFill>
              </a:rPr>
              <a:t>hypothesis</a:t>
            </a:r>
          </a:p>
          <a:p>
            <a:pPr marL="361950" lvl="1">
              <a:buFont typeface="Wingdings" panose="05000000000000000000" pitchFamily="2" charset="2"/>
              <a:buChar char="q"/>
            </a:pPr>
            <a:r>
              <a:rPr lang="en-US" b="1" dirty="0">
                <a:solidFill>
                  <a:schemeClr val="accent5">
                    <a:lumMod val="50000"/>
                  </a:schemeClr>
                </a:solidFill>
              </a:rPr>
              <a:t> </a:t>
            </a:r>
            <a:r>
              <a:rPr lang="en-US" b="1" dirty="0" smtClean="0">
                <a:solidFill>
                  <a:schemeClr val="accent5">
                    <a:lumMod val="50000"/>
                  </a:schemeClr>
                </a:solidFill>
              </a:rPr>
              <a:t>Leap-of-faith </a:t>
            </a:r>
            <a:r>
              <a:rPr lang="en-US" b="1" dirty="0">
                <a:solidFill>
                  <a:schemeClr val="accent5">
                    <a:lumMod val="50000"/>
                  </a:schemeClr>
                </a:solidFill>
              </a:rPr>
              <a:t>assumptions</a:t>
            </a:r>
          </a:p>
          <a:p>
            <a:pPr>
              <a:buFont typeface="Wingdings" panose="05000000000000000000" pitchFamily="2" charset="2"/>
              <a:buChar char="q"/>
            </a:pPr>
            <a:r>
              <a:rPr lang="en-US" b="1" dirty="0">
                <a:solidFill>
                  <a:schemeClr val="accent5">
                    <a:lumMod val="50000"/>
                  </a:schemeClr>
                </a:solidFill>
              </a:rPr>
              <a:t>Steer</a:t>
            </a:r>
          </a:p>
          <a:p>
            <a:pPr lvl="1">
              <a:buFont typeface="Wingdings" panose="05000000000000000000" pitchFamily="2" charset="2"/>
              <a:buChar char="v"/>
            </a:pPr>
            <a:r>
              <a:rPr lang="en-US" b="1" dirty="0">
                <a:solidFill>
                  <a:schemeClr val="accent5">
                    <a:lumMod val="50000"/>
                  </a:schemeClr>
                </a:solidFill>
              </a:rPr>
              <a:t>Minimizing the total time</a:t>
            </a:r>
          </a:p>
          <a:p>
            <a:pPr lvl="1">
              <a:buFont typeface="Wingdings" panose="05000000000000000000" pitchFamily="2" charset="2"/>
              <a:buChar char="v"/>
            </a:pPr>
            <a:r>
              <a:rPr lang="en-US" b="1" dirty="0">
                <a:solidFill>
                  <a:schemeClr val="accent5">
                    <a:lumMod val="50000"/>
                  </a:schemeClr>
                </a:solidFill>
              </a:rPr>
              <a:t>Minimum Viable Product </a:t>
            </a:r>
          </a:p>
          <a:p>
            <a:pPr lvl="1">
              <a:buFont typeface="Wingdings" panose="05000000000000000000" pitchFamily="2" charset="2"/>
              <a:buChar char="v"/>
            </a:pPr>
            <a:r>
              <a:rPr lang="en-US" b="1" dirty="0">
                <a:solidFill>
                  <a:schemeClr val="accent5">
                    <a:lumMod val="50000"/>
                  </a:schemeClr>
                </a:solidFill>
              </a:rPr>
              <a:t>Learning milestones </a:t>
            </a:r>
          </a:p>
          <a:p>
            <a:endParaRPr lang="en-IN" b="1" dirty="0">
              <a:solidFill>
                <a:schemeClr val="accent5">
                  <a:lumMod val="50000"/>
                </a:schemeClr>
              </a:solidFill>
            </a:endParaRPr>
          </a:p>
        </p:txBody>
      </p:sp>
    </p:spTree>
    <p:extLst>
      <p:ext uri="{BB962C8B-B14F-4D97-AF65-F5344CB8AC3E}">
        <p14:creationId xmlns:p14="http://schemas.microsoft.com/office/powerpoint/2010/main" val="7094655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DB42A58-9A8C-45F7-81FC-81995F56450B}"/>
              </a:ext>
            </a:extLst>
          </p:cNvPr>
          <p:cNvSpPr/>
          <p:nvPr/>
        </p:nvSpPr>
        <p:spPr>
          <a:xfrm>
            <a:off x="521999" y="1713679"/>
            <a:ext cx="10429874" cy="2107581"/>
          </a:xfrm>
          <a:custGeom>
            <a:avLst/>
            <a:gdLst>
              <a:gd name="connsiteX0" fmla="*/ 2352675 w 10429874"/>
              <a:gd name="connsiteY0" fmla="*/ 1550377 h 2107581"/>
              <a:gd name="connsiteX1" fmla="*/ 2352675 w 10429874"/>
              <a:gd name="connsiteY1" fmla="*/ 2107581 h 2107581"/>
              <a:gd name="connsiteX2" fmla="*/ 0 w 10429874"/>
              <a:gd name="connsiteY2" fmla="*/ 2107581 h 2107581"/>
              <a:gd name="connsiteX3" fmla="*/ 1976904 w 10429874"/>
              <a:gd name="connsiteY3" fmla="*/ 1672683 h 2107581"/>
              <a:gd name="connsiteX4" fmla="*/ 2341503 w 10429874"/>
              <a:gd name="connsiteY4" fmla="*/ 1554724 h 2107581"/>
              <a:gd name="connsiteX5" fmla="*/ 7102474 w 10429874"/>
              <a:gd name="connsiteY5" fmla="*/ 975744 h 2107581"/>
              <a:gd name="connsiteX6" fmla="*/ 7165732 w 10429874"/>
              <a:gd name="connsiteY6" fmla="*/ 1014914 h 2107581"/>
              <a:gd name="connsiteX7" fmla="*/ 8330263 w 10429874"/>
              <a:gd name="connsiteY7" fmla="*/ 1639230 h 2107581"/>
              <a:gd name="connsiteX8" fmla="*/ 8848349 w 10429874"/>
              <a:gd name="connsiteY8" fmla="*/ 1817649 h 2107581"/>
              <a:gd name="connsiteX9" fmla="*/ 9707281 w 10429874"/>
              <a:gd name="connsiteY9" fmla="*/ 2007220 h 2107581"/>
              <a:gd name="connsiteX10" fmla="*/ 10429874 w 10429874"/>
              <a:gd name="connsiteY10" fmla="*/ 2107581 h 2107581"/>
              <a:gd name="connsiteX11" fmla="*/ 7102474 w 10429874"/>
              <a:gd name="connsiteY11" fmla="*/ 2107581 h 2107581"/>
              <a:gd name="connsiteX12" fmla="*/ 3679541 w 10429874"/>
              <a:gd name="connsiteY12" fmla="*/ 772248 h 2107581"/>
              <a:gd name="connsiteX13" fmla="*/ 3679541 w 10429874"/>
              <a:gd name="connsiteY13" fmla="*/ 2107581 h 2107581"/>
              <a:gd name="connsiteX14" fmla="*/ 2505075 w 10429874"/>
              <a:gd name="connsiteY14" fmla="*/ 2107581 h 2107581"/>
              <a:gd name="connsiteX15" fmla="*/ 2505075 w 10429874"/>
              <a:gd name="connsiteY15" fmla="*/ 1492926 h 2107581"/>
              <a:gd name="connsiteX16" fmla="*/ 2500324 w 10429874"/>
              <a:gd name="connsiteY16" fmla="*/ 1492926 h 2107581"/>
              <a:gd name="connsiteX17" fmla="*/ 2650927 w 10429874"/>
              <a:gd name="connsiteY17" fmla="*/ 1434326 h 2107581"/>
              <a:gd name="connsiteX18" fmla="*/ 3203948 w 10429874"/>
              <a:gd name="connsiteY18" fmla="*/ 1148576 h 2107581"/>
              <a:gd name="connsiteX19" fmla="*/ 3601260 w 10429874"/>
              <a:gd name="connsiteY19" fmla="*/ 843475 h 2107581"/>
              <a:gd name="connsiteX20" fmla="*/ 5392222 w 10429874"/>
              <a:gd name="connsiteY20" fmla="*/ 20104 h 2107581"/>
              <a:gd name="connsiteX21" fmla="*/ 5416888 w 10429874"/>
              <a:gd name="connsiteY21" fmla="*/ 23348 h 2107581"/>
              <a:gd name="connsiteX22" fmla="*/ 6217021 w 10429874"/>
              <a:gd name="connsiteY22" fmla="*/ 323386 h 2107581"/>
              <a:gd name="connsiteX23" fmla="*/ 6790921 w 10429874"/>
              <a:gd name="connsiteY23" fmla="*/ 765341 h 2107581"/>
              <a:gd name="connsiteX24" fmla="*/ 6934972 w 10429874"/>
              <a:gd name="connsiteY24" fmla="*/ 865466 h 2107581"/>
              <a:gd name="connsiteX25" fmla="*/ 6934972 w 10429874"/>
              <a:gd name="connsiteY25" fmla="*/ 2107581 h 2107581"/>
              <a:gd name="connsiteX26" fmla="*/ 5392222 w 10429874"/>
              <a:gd name="connsiteY26" fmla="*/ 2107581 h 2107581"/>
              <a:gd name="connsiteX27" fmla="*/ 5153585 w 10429874"/>
              <a:gd name="connsiteY27" fmla="*/ 0 h 2107581"/>
              <a:gd name="connsiteX28" fmla="*/ 5231341 w 10429874"/>
              <a:gd name="connsiteY28" fmla="*/ 3418 h 2107581"/>
              <a:gd name="connsiteX29" fmla="*/ 5231341 w 10429874"/>
              <a:gd name="connsiteY29" fmla="*/ 2107581 h 2107581"/>
              <a:gd name="connsiteX30" fmla="*/ 4146111 w 10429874"/>
              <a:gd name="connsiteY30" fmla="*/ 2107581 h 2107581"/>
              <a:gd name="connsiteX31" fmla="*/ 4146111 w 10429874"/>
              <a:gd name="connsiteY31" fmla="*/ 378967 h 2107581"/>
              <a:gd name="connsiteX32" fmla="*/ 4212851 w 10429874"/>
              <a:gd name="connsiteY32" fmla="*/ 334537 h 2107581"/>
              <a:gd name="connsiteX33" fmla="*/ 5153585 w 10429874"/>
              <a:gd name="connsiteY33" fmla="*/ 0 h 210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29874" h="2107581">
                <a:moveTo>
                  <a:pt x="2352675" y="1550377"/>
                </a:moveTo>
                <a:lnTo>
                  <a:pt x="2352675" y="2107581"/>
                </a:lnTo>
                <a:lnTo>
                  <a:pt x="0" y="2107581"/>
                </a:lnTo>
                <a:cubicBezTo>
                  <a:pt x="704413" y="1934736"/>
                  <a:pt x="1442913" y="1832517"/>
                  <a:pt x="1976904" y="1672683"/>
                </a:cubicBezTo>
                <a:cubicBezTo>
                  <a:pt x="2110402" y="1632725"/>
                  <a:pt x="2230550" y="1593928"/>
                  <a:pt x="2341503" y="1554724"/>
                </a:cubicBezTo>
                <a:close/>
                <a:moveTo>
                  <a:pt x="7102474" y="975744"/>
                </a:moveTo>
                <a:lnTo>
                  <a:pt x="7165732" y="1014914"/>
                </a:lnTo>
                <a:cubicBezTo>
                  <a:pt x="7528248" y="1237960"/>
                  <a:pt x="8051906" y="1548162"/>
                  <a:pt x="8330263" y="1639230"/>
                </a:cubicBezTo>
                <a:cubicBezTo>
                  <a:pt x="8648386" y="1743308"/>
                  <a:pt x="8618846" y="1756317"/>
                  <a:pt x="8848349" y="1817649"/>
                </a:cubicBezTo>
                <a:cubicBezTo>
                  <a:pt x="9077851" y="1878981"/>
                  <a:pt x="9443694" y="1958898"/>
                  <a:pt x="9707281" y="2007220"/>
                </a:cubicBezTo>
                <a:cubicBezTo>
                  <a:pt x="9970869" y="2055542"/>
                  <a:pt x="10199234" y="2086208"/>
                  <a:pt x="10429874" y="2107581"/>
                </a:cubicBezTo>
                <a:lnTo>
                  <a:pt x="7102474" y="2107581"/>
                </a:lnTo>
                <a:close/>
                <a:moveTo>
                  <a:pt x="3679541" y="772248"/>
                </a:moveTo>
                <a:lnTo>
                  <a:pt x="3679541" y="2107581"/>
                </a:lnTo>
                <a:lnTo>
                  <a:pt x="2505075" y="2107581"/>
                </a:lnTo>
                <a:lnTo>
                  <a:pt x="2505075" y="1492926"/>
                </a:lnTo>
                <a:lnTo>
                  <a:pt x="2500324" y="1492926"/>
                </a:lnTo>
                <a:lnTo>
                  <a:pt x="2650927" y="1434326"/>
                </a:lnTo>
                <a:cubicBezTo>
                  <a:pt x="2844357" y="1351156"/>
                  <a:pt x="3017620" y="1260088"/>
                  <a:pt x="3203948" y="1148576"/>
                </a:cubicBezTo>
                <a:cubicBezTo>
                  <a:pt x="3343695" y="1064942"/>
                  <a:pt x="3474814" y="956479"/>
                  <a:pt x="3601260" y="843475"/>
                </a:cubicBezTo>
                <a:close/>
                <a:moveTo>
                  <a:pt x="5392222" y="20104"/>
                </a:moveTo>
                <a:lnTo>
                  <a:pt x="5416888" y="23348"/>
                </a:lnTo>
                <a:cubicBezTo>
                  <a:pt x="5689990" y="70043"/>
                  <a:pt x="5983542" y="182601"/>
                  <a:pt x="6217021" y="323386"/>
                </a:cubicBezTo>
                <a:cubicBezTo>
                  <a:pt x="6450500" y="464171"/>
                  <a:pt x="6588117" y="609137"/>
                  <a:pt x="6790921" y="765341"/>
                </a:cubicBezTo>
                <a:lnTo>
                  <a:pt x="6934972" y="865466"/>
                </a:lnTo>
                <a:lnTo>
                  <a:pt x="6934972" y="2107581"/>
                </a:lnTo>
                <a:lnTo>
                  <a:pt x="5392222" y="2107581"/>
                </a:lnTo>
                <a:close/>
                <a:moveTo>
                  <a:pt x="5153585" y="0"/>
                </a:moveTo>
                <a:lnTo>
                  <a:pt x="5231341" y="3418"/>
                </a:lnTo>
                <a:lnTo>
                  <a:pt x="5231341" y="2107581"/>
                </a:lnTo>
                <a:lnTo>
                  <a:pt x="4146111" y="2107581"/>
                </a:lnTo>
                <a:lnTo>
                  <a:pt x="4146111" y="378967"/>
                </a:lnTo>
                <a:lnTo>
                  <a:pt x="4212851" y="334537"/>
                </a:lnTo>
                <a:cubicBezTo>
                  <a:pt x="4537791" y="143108"/>
                  <a:pt x="4819556" y="1859"/>
                  <a:pt x="5153585" y="0"/>
                </a:cubicBezTo>
                <a:close/>
              </a:path>
            </a:pathLst>
          </a:cu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197962" y="5046808"/>
            <a:ext cx="9087439" cy="830997"/>
          </a:xfrm>
          <a:prstGeom prst="rect">
            <a:avLst/>
          </a:prstGeom>
          <a:noFill/>
          <a:ln>
            <a:solidFill>
              <a:srgbClr val="0070C0"/>
            </a:solidFill>
          </a:ln>
        </p:spPr>
        <p:txBody>
          <a:bodyPr wrap="square" rtlCol="0">
            <a:spAutoFit/>
          </a:bodyPr>
          <a:lstStyle/>
          <a:p>
            <a:pPr algn="ctr"/>
            <a:r>
              <a:rPr lang="en-IN" sz="2400" b="1" dirty="0"/>
              <a:t>Product Adoption Curve</a:t>
            </a:r>
          </a:p>
          <a:p>
            <a:pPr algn="ctr"/>
            <a:r>
              <a:rPr lang="en-IN" sz="2400" b="1" dirty="0"/>
              <a:t>Types of consumers from new product adoption perspective</a:t>
            </a:r>
            <a:endParaRPr lang="en-US" sz="2400" b="1" dirty="0"/>
          </a:p>
        </p:txBody>
      </p:sp>
      <p:sp>
        <p:nvSpPr>
          <p:cNvPr id="3" name="TextBox 2"/>
          <p:cNvSpPr txBox="1"/>
          <p:nvPr/>
        </p:nvSpPr>
        <p:spPr>
          <a:xfrm>
            <a:off x="444246" y="3888961"/>
            <a:ext cx="2376775" cy="830997"/>
          </a:xfrm>
          <a:prstGeom prst="rect">
            <a:avLst/>
          </a:prstGeom>
          <a:noFill/>
        </p:spPr>
        <p:txBody>
          <a:bodyPr wrap="square" rtlCol="0">
            <a:spAutoFit/>
          </a:bodyPr>
          <a:lstStyle/>
          <a:p>
            <a:pPr algn="ctr"/>
            <a:r>
              <a:rPr lang="en-IN" sz="2400" b="1" dirty="0"/>
              <a:t>Innovator</a:t>
            </a:r>
          </a:p>
          <a:p>
            <a:pPr algn="ctr"/>
            <a:r>
              <a:rPr lang="en-IN" sz="2400" b="1" dirty="0"/>
              <a:t>2.5%</a:t>
            </a:r>
            <a:endParaRPr lang="en-US" sz="2400" b="1" dirty="0"/>
          </a:p>
        </p:txBody>
      </p:sp>
      <p:sp>
        <p:nvSpPr>
          <p:cNvPr id="12" name="TextBox 11"/>
          <p:cNvSpPr txBox="1"/>
          <p:nvPr/>
        </p:nvSpPr>
        <p:spPr>
          <a:xfrm>
            <a:off x="2638959" y="3862867"/>
            <a:ext cx="2050354" cy="1200329"/>
          </a:xfrm>
          <a:prstGeom prst="rect">
            <a:avLst/>
          </a:prstGeom>
          <a:noFill/>
        </p:spPr>
        <p:txBody>
          <a:bodyPr wrap="square" rtlCol="0">
            <a:spAutoFit/>
          </a:bodyPr>
          <a:lstStyle>
            <a:defPPr>
              <a:defRPr lang="en-US"/>
            </a:defPPr>
            <a:lvl1pPr>
              <a:defRPr sz="2400" b="1"/>
            </a:lvl1pPr>
          </a:lstStyle>
          <a:p>
            <a:pPr algn="ctr"/>
            <a:r>
              <a:rPr lang="en-IN" dirty="0"/>
              <a:t>Early Adopters </a:t>
            </a:r>
          </a:p>
          <a:p>
            <a:pPr algn="ctr"/>
            <a:r>
              <a:rPr lang="en-IN" dirty="0"/>
              <a:t>13.5%</a:t>
            </a:r>
            <a:endParaRPr lang="en-US" dirty="0"/>
          </a:p>
        </p:txBody>
      </p:sp>
      <p:sp>
        <p:nvSpPr>
          <p:cNvPr id="13" name="TextBox 12"/>
          <p:cNvSpPr txBox="1"/>
          <p:nvPr/>
        </p:nvSpPr>
        <p:spPr>
          <a:xfrm>
            <a:off x="4509859" y="3888961"/>
            <a:ext cx="1574786" cy="1200329"/>
          </a:xfrm>
          <a:prstGeom prst="rect">
            <a:avLst/>
          </a:prstGeom>
          <a:noFill/>
        </p:spPr>
        <p:txBody>
          <a:bodyPr wrap="square" rtlCol="0">
            <a:spAutoFit/>
          </a:bodyPr>
          <a:lstStyle>
            <a:defPPr>
              <a:defRPr lang="en-US"/>
            </a:defPPr>
            <a:lvl1pPr>
              <a:defRPr sz="2400" b="1"/>
            </a:lvl1pPr>
          </a:lstStyle>
          <a:p>
            <a:pPr algn="ctr"/>
            <a:r>
              <a:rPr lang="en-IN" dirty="0"/>
              <a:t>Early Majority</a:t>
            </a:r>
          </a:p>
          <a:p>
            <a:pPr algn="ctr"/>
            <a:r>
              <a:rPr lang="en-IN" dirty="0"/>
              <a:t>34%</a:t>
            </a:r>
            <a:endParaRPr lang="en-US" dirty="0"/>
          </a:p>
        </p:txBody>
      </p:sp>
      <p:sp>
        <p:nvSpPr>
          <p:cNvPr id="14" name="TextBox 13"/>
          <p:cNvSpPr txBox="1"/>
          <p:nvPr/>
        </p:nvSpPr>
        <p:spPr>
          <a:xfrm>
            <a:off x="5972324" y="3846479"/>
            <a:ext cx="1508898" cy="1200329"/>
          </a:xfrm>
          <a:prstGeom prst="rect">
            <a:avLst/>
          </a:prstGeom>
          <a:noFill/>
        </p:spPr>
        <p:txBody>
          <a:bodyPr wrap="square" rtlCol="0">
            <a:spAutoFit/>
          </a:bodyPr>
          <a:lstStyle>
            <a:defPPr>
              <a:defRPr lang="en-US"/>
            </a:defPPr>
            <a:lvl1pPr>
              <a:defRPr sz="2400" b="1"/>
            </a:lvl1pPr>
          </a:lstStyle>
          <a:p>
            <a:pPr algn="ctr"/>
            <a:r>
              <a:rPr lang="en-IN" dirty="0"/>
              <a:t>Late Majority</a:t>
            </a:r>
          </a:p>
          <a:p>
            <a:pPr algn="ctr"/>
            <a:r>
              <a:rPr lang="en-IN" dirty="0"/>
              <a:t>34%</a:t>
            </a:r>
            <a:endParaRPr lang="en-US" dirty="0"/>
          </a:p>
        </p:txBody>
      </p:sp>
      <p:sp>
        <p:nvSpPr>
          <p:cNvPr id="15" name="TextBox 14"/>
          <p:cNvSpPr txBox="1"/>
          <p:nvPr/>
        </p:nvSpPr>
        <p:spPr>
          <a:xfrm>
            <a:off x="7548628" y="4026966"/>
            <a:ext cx="2431209" cy="461665"/>
          </a:xfrm>
          <a:prstGeom prst="rect">
            <a:avLst/>
          </a:prstGeom>
          <a:noFill/>
        </p:spPr>
        <p:txBody>
          <a:bodyPr wrap="square" rtlCol="0">
            <a:spAutoFit/>
          </a:bodyPr>
          <a:lstStyle>
            <a:defPPr>
              <a:defRPr lang="en-US"/>
            </a:defPPr>
            <a:lvl1pPr>
              <a:defRPr sz="2400" b="1"/>
            </a:lvl1pPr>
          </a:lstStyle>
          <a:p>
            <a:pPr algn="ctr"/>
            <a:r>
              <a:rPr lang="en-IN" dirty="0"/>
              <a:t>Laggards 16% </a:t>
            </a:r>
            <a:endParaRPr lang="en-US" dirty="0"/>
          </a:p>
        </p:txBody>
      </p:sp>
      <p:sp>
        <p:nvSpPr>
          <p:cNvPr id="4" name="TextBox 3"/>
          <p:cNvSpPr txBox="1"/>
          <p:nvPr/>
        </p:nvSpPr>
        <p:spPr>
          <a:xfrm>
            <a:off x="1" y="976903"/>
            <a:ext cx="2234354" cy="1938992"/>
          </a:xfrm>
          <a:prstGeom prst="rect">
            <a:avLst/>
          </a:prstGeom>
          <a:gradFill flip="none" rotWithShape="1">
            <a:gsLst>
              <a:gs pos="0">
                <a:schemeClr val="accent6">
                  <a:lumMod val="5000"/>
                  <a:lumOff val="95000"/>
                </a:schemeClr>
              </a:gs>
              <a:gs pos="44000">
                <a:schemeClr val="accent6">
                  <a:lumMod val="45000"/>
                  <a:lumOff val="55000"/>
                </a:schemeClr>
              </a:gs>
              <a:gs pos="66000">
                <a:schemeClr val="accent6">
                  <a:lumMod val="45000"/>
                  <a:lumOff val="55000"/>
                </a:schemeClr>
              </a:gs>
              <a:gs pos="100000">
                <a:schemeClr val="accent1">
                  <a:lumMod val="50000"/>
                  <a:alpha val="44000"/>
                </a:schemeClr>
              </a:gs>
            </a:gsLst>
            <a:lin ang="5400000" scaled="1"/>
            <a:tileRect/>
          </a:gradFill>
        </p:spPr>
        <p:txBody>
          <a:bodyPr wrap="square" rtlCol="0">
            <a:spAutoFit/>
          </a:bodyPr>
          <a:lstStyle/>
          <a:p>
            <a:r>
              <a:rPr lang="en-IN" sz="2000" b="1" dirty="0" smtClean="0"/>
              <a:t>Adventuresome, </a:t>
            </a:r>
            <a:r>
              <a:rPr lang="en-IN" sz="2000" b="1" dirty="0"/>
              <a:t>usually highly educated, inquisitive, innovative mind, </a:t>
            </a:r>
            <a:r>
              <a:rPr lang="en-IN" sz="2000" b="1" dirty="0">
                <a:solidFill>
                  <a:schemeClr val="accent5">
                    <a:lumMod val="50000"/>
                  </a:schemeClr>
                </a:solidFill>
              </a:rPr>
              <a:t>risk </a:t>
            </a:r>
            <a:r>
              <a:rPr lang="en-IN" sz="2000" b="1" dirty="0" smtClean="0">
                <a:solidFill>
                  <a:schemeClr val="accent5">
                    <a:lumMod val="50000"/>
                  </a:schemeClr>
                </a:solidFill>
              </a:rPr>
              <a:t>takers.</a:t>
            </a:r>
            <a:endParaRPr lang="en-US" sz="2000" b="1" dirty="0">
              <a:solidFill>
                <a:schemeClr val="accent5">
                  <a:lumMod val="50000"/>
                </a:schemeClr>
              </a:solidFill>
            </a:endParaRPr>
          </a:p>
        </p:txBody>
      </p:sp>
      <p:sp>
        <p:nvSpPr>
          <p:cNvPr id="16" name="TextBox 15"/>
          <p:cNvSpPr txBox="1"/>
          <p:nvPr/>
        </p:nvSpPr>
        <p:spPr>
          <a:xfrm>
            <a:off x="2283895" y="439644"/>
            <a:ext cx="1906725" cy="193899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r>
              <a:rPr lang="en-IN" sz="2000" dirty="0"/>
              <a:t>Leaders in respective segment, educated and </a:t>
            </a:r>
            <a:r>
              <a:rPr lang="en-IN" sz="2000" dirty="0" smtClean="0"/>
              <a:t>knowledgeable, </a:t>
            </a:r>
            <a:r>
              <a:rPr lang="en-IN" sz="2000" dirty="0"/>
              <a:t>ok with </a:t>
            </a:r>
            <a:r>
              <a:rPr lang="en-IN" sz="2000" dirty="0" smtClean="0"/>
              <a:t>risk.</a:t>
            </a:r>
            <a:endParaRPr lang="en-US" sz="2000" dirty="0"/>
          </a:p>
        </p:txBody>
      </p:sp>
      <p:sp>
        <p:nvSpPr>
          <p:cNvPr id="17" name="TextBox 16"/>
          <p:cNvSpPr txBox="1"/>
          <p:nvPr/>
        </p:nvSpPr>
        <p:spPr>
          <a:xfrm>
            <a:off x="4689312" y="413885"/>
            <a:ext cx="1686412" cy="2031325"/>
          </a:xfrm>
          <a:prstGeom prst="rect">
            <a:avLst/>
          </a:prstGeom>
          <a:gradFill>
            <a:gsLst>
              <a:gs pos="3000">
                <a:srgbClr val="487AA9"/>
              </a:gs>
              <a:gs pos="39000">
                <a:schemeClr val="accent1">
                  <a:lumMod val="45000"/>
                  <a:lumOff val="55000"/>
                  <a:alpha val="40000"/>
                </a:schemeClr>
              </a:gs>
              <a:gs pos="83000">
                <a:schemeClr val="accent1">
                  <a:lumMod val="45000"/>
                  <a:lumOff val="55000"/>
                  <a:alpha val="8000"/>
                </a:schemeClr>
              </a:gs>
              <a:gs pos="100000">
                <a:schemeClr val="accent1">
                  <a:lumMod val="30000"/>
                  <a:lumOff val="70000"/>
                  <a:alpha val="0"/>
                </a:schemeClr>
              </a:gs>
            </a:gsLst>
            <a:lin ang="5400000" scaled="1"/>
          </a:gradFill>
        </p:spPr>
        <p:txBody>
          <a:bodyPr wrap="square" rtlCol="0">
            <a:spAutoFit/>
          </a:bodyPr>
          <a:lstStyle/>
          <a:p>
            <a:r>
              <a:rPr lang="en-IN" sz="1800" dirty="0"/>
              <a:t>Socially active, take calculated risk, need a lot of validation to trust a new </a:t>
            </a:r>
            <a:r>
              <a:rPr lang="en-IN" sz="1800" dirty="0" smtClean="0"/>
              <a:t>product.</a:t>
            </a:r>
            <a:endParaRPr lang="en-US" sz="1800" dirty="0"/>
          </a:p>
        </p:txBody>
      </p:sp>
      <p:sp>
        <p:nvSpPr>
          <p:cNvPr id="18" name="TextBox 17"/>
          <p:cNvSpPr txBox="1"/>
          <p:nvPr/>
        </p:nvSpPr>
        <p:spPr>
          <a:xfrm>
            <a:off x="6494708" y="439644"/>
            <a:ext cx="2149532" cy="2246769"/>
          </a:xfrm>
          <a:prstGeom prst="rect">
            <a:avLst/>
          </a:prstGeom>
          <a:gradFill>
            <a:gsLst>
              <a:gs pos="0">
                <a:schemeClr val="accent1">
                  <a:tint val="50000"/>
                  <a:satMod val="300000"/>
                  <a:alpha val="0"/>
                </a:schemeClr>
              </a:gs>
              <a:gs pos="6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000" dirty="0"/>
              <a:t>Look for validation and revalidation, concerned for value  for money. Averse to new </a:t>
            </a:r>
            <a:r>
              <a:rPr lang="en-IN" sz="2000" dirty="0" smtClean="0"/>
              <a:t>experiment.</a:t>
            </a:r>
            <a:endParaRPr lang="en-US" sz="2000" dirty="0"/>
          </a:p>
        </p:txBody>
      </p:sp>
      <p:sp>
        <p:nvSpPr>
          <p:cNvPr id="19" name="TextBox 18"/>
          <p:cNvSpPr txBox="1"/>
          <p:nvPr/>
        </p:nvSpPr>
        <p:spPr>
          <a:xfrm>
            <a:off x="8823798" y="1701286"/>
            <a:ext cx="2149532" cy="1631216"/>
          </a:xfrm>
          <a:prstGeom prst="rect">
            <a:avLst/>
          </a:prstGeom>
          <a:gradFill>
            <a:gsLst>
              <a:gs pos="0">
                <a:schemeClr val="accent6">
                  <a:lumMod val="50000"/>
                  <a:alpha val="52000"/>
                </a:schemeClr>
              </a:gs>
              <a:gs pos="35000">
                <a:schemeClr val="accent6">
                  <a:lumMod val="60000"/>
                  <a:lumOff val="4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sz="2000" dirty="0"/>
              <a:t>Complacent, averse to try lesser known product, risk averse.</a:t>
            </a:r>
            <a:endParaRPr lang="en-US" sz="2000" dirty="0"/>
          </a:p>
        </p:txBody>
      </p:sp>
      <p:sp>
        <p:nvSpPr>
          <p:cNvPr id="2" name="TextBox 1"/>
          <p:cNvSpPr txBox="1"/>
          <p:nvPr/>
        </p:nvSpPr>
        <p:spPr>
          <a:xfrm>
            <a:off x="9719759" y="580080"/>
            <a:ext cx="2464228" cy="923330"/>
          </a:xfrm>
          <a:prstGeom prst="rect">
            <a:avLst/>
          </a:prstGeom>
          <a:noFill/>
        </p:spPr>
        <p:txBody>
          <a:bodyPr wrap="square" rtlCol="0">
            <a:spAutoFit/>
          </a:bodyPr>
          <a:lstStyle/>
          <a:p>
            <a:r>
              <a:rPr lang="en-IN" b="1" dirty="0"/>
              <a:t>Moore, G. A., &amp; McKenna, R. (1999). Crossing the chasm.</a:t>
            </a:r>
            <a:endParaRPr lang="en-US" b="1" dirty="0"/>
          </a:p>
        </p:txBody>
      </p:sp>
      <p:cxnSp>
        <p:nvCxnSpPr>
          <p:cNvPr id="21" name="Straight Connector 20"/>
          <p:cNvCxnSpPr/>
          <p:nvPr/>
        </p:nvCxnSpPr>
        <p:spPr>
          <a:xfrm>
            <a:off x="329184" y="3894623"/>
            <a:ext cx="11201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9BB5CA-2424-457C-A47F-A5908BE2249E}"/>
              </a:ext>
            </a:extLst>
          </p:cNvPr>
          <p:cNvCxnSpPr>
            <a:cxnSpLocks/>
          </p:cNvCxnSpPr>
          <p:nvPr/>
        </p:nvCxnSpPr>
        <p:spPr>
          <a:xfrm>
            <a:off x="2936083" y="2791838"/>
            <a:ext cx="0" cy="2254970"/>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C1C035-CDDF-452C-BA25-FD5F779ECEAE}"/>
              </a:ext>
            </a:extLst>
          </p:cNvPr>
          <p:cNvCxnSpPr>
            <a:cxnSpLocks/>
          </p:cNvCxnSpPr>
          <p:nvPr/>
        </p:nvCxnSpPr>
        <p:spPr>
          <a:xfrm>
            <a:off x="4509859" y="2791838"/>
            <a:ext cx="0" cy="2254970"/>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8A3898-73B9-4866-9AEB-191C1CBD98B2}"/>
              </a:ext>
            </a:extLst>
          </p:cNvPr>
          <p:cNvCxnSpPr>
            <a:cxnSpLocks/>
          </p:cNvCxnSpPr>
          <p:nvPr/>
        </p:nvCxnSpPr>
        <p:spPr>
          <a:xfrm>
            <a:off x="5866518" y="2791838"/>
            <a:ext cx="0" cy="2254970"/>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B860E17-DC76-4BC1-8004-3D851AB77E07}"/>
              </a:ext>
            </a:extLst>
          </p:cNvPr>
          <p:cNvCxnSpPr>
            <a:cxnSpLocks/>
          </p:cNvCxnSpPr>
          <p:nvPr/>
        </p:nvCxnSpPr>
        <p:spPr>
          <a:xfrm>
            <a:off x="7569474" y="2808226"/>
            <a:ext cx="0" cy="2254970"/>
          </a:xfrm>
          <a:prstGeom prst="line">
            <a:avLst/>
          </a:prstGeom>
          <a:ln w="19050">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8017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DF6946-F504-44FE-889C-42E8746F916E}"/>
              </a:ext>
            </a:extLst>
          </p:cNvPr>
          <p:cNvSpPr/>
          <p:nvPr/>
        </p:nvSpPr>
        <p:spPr>
          <a:xfrm>
            <a:off x="838200" y="377954"/>
            <a:ext cx="1051559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4472C4">
                    <a:lumMod val="50000"/>
                  </a:srgbClr>
                </a:solidFill>
                <a:effectLst/>
                <a:uLnTx/>
                <a:uFillTx/>
                <a:latin typeface="Calibri"/>
                <a:ea typeface="+mn-ea"/>
                <a:cs typeface="+mn-cs"/>
              </a:rPr>
              <a:t>Ideas</a:t>
            </a:r>
            <a:r>
              <a:rPr kumimoji="0" lang="en-IN" sz="3200" b="1" i="0" u="none" strike="noStrike" kern="1200" cap="none" spc="0" normalizeH="0" baseline="0" noProof="0" dirty="0">
                <a:ln>
                  <a:noFill/>
                </a:ln>
                <a:solidFill>
                  <a:prstClr val="black"/>
                </a:solidFill>
                <a:effectLst/>
                <a:uLnTx/>
                <a:uFillTx/>
                <a:latin typeface="Calibri"/>
                <a:ea typeface="+mn-ea"/>
                <a:cs typeface="+mn-cs"/>
              </a:rPr>
              <a:t> &gt; </a:t>
            </a:r>
            <a:r>
              <a:rPr kumimoji="0" lang="en-IN" sz="3200" b="1" i="0" u="none" strike="noStrike" kern="1200" cap="none" spc="0" normalizeH="0" baseline="0" noProof="0" dirty="0">
                <a:ln>
                  <a:noFill/>
                </a:ln>
                <a:solidFill>
                  <a:srgbClr val="4472C4">
                    <a:lumMod val="50000"/>
                  </a:srgbClr>
                </a:solidFill>
                <a:effectLst/>
                <a:uLnTx/>
                <a:uFillTx/>
                <a:latin typeface="Calibri"/>
                <a:ea typeface="+mn-ea"/>
                <a:cs typeface="+mn-cs"/>
              </a:rPr>
              <a:t>build</a:t>
            </a:r>
            <a:r>
              <a:rPr kumimoji="0" lang="en-IN" sz="3200" b="1" i="0" u="none" strike="noStrike" kern="1200" cap="none" spc="0" normalizeH="0" baseline="0" noProof="0" dirty="0">
                <a:ln>
                  <a:noFill/>
                </a:ln>
                <a:solidFill>
                  <a:prstClr val="black"/>
                </a:solidFill>
                <a:effectLst/>
                <a:uLnTx/>
                <a:uFillTx/>
                <a:latin typeface="Calibri"/>
                <a:ea typeface="+mn-ea"/>
                <a:cs typeface="+mn-cs"/>
              </a:rPr>
              <a:t> &gt; </a:t>
            </a:r>
            <a:r>
              <a:rPr kumimoji="0" lang="en-IN" sz="3200" b="1" i="0" u="none" strike="noStrike" kern="1200" cap="none" spc="0" normalizeH="0" baseline="0" noProof="0" dirty="0">
                <a:ln>
                  <a:noFill/>
                </a:ln>
                <a:solidFill>
                  <a:srgbClr val="4472C4">
                    <a:lumMod val="75000"/>
                  </a:srgbClr>
                </a:solidFill>
                <a:effectLst/>
                <a:uLnTx/>
                <a:uFillTx/>
                <a:latin typeface="Calibri"/>
                <a:ea typeface="+mn-ea"/>
                <a:cs typeface="+mn-cs"/>
              </a:rPr>
              <a:t>product</a:t>
            </a:r>
            <a:r>
              <a:rPr kumimoji="0" lang="en-IN" sz="3200" b="1" i="0" u="none" strike="noStrike" kern="1200" cap="none" spc="0" normalizeH="0" baseline="0" noProof="0" dirty="0">
                <a:ln>
                  <a:noFill/>
                </a:ln>
                <a:solidFill>
                  <a:prstClr val="black"/>
                </a:solidFill>
                <a:effectLst/>
                <a:uLnTx/>
                <a:uFillTx/>
                <a:latin typeface="Calibri"/>
                <a:ea typeface="+mn-ea"/>
                <a:cs typeface="+mn-cs"/>
              </a:rPr>
              <a:t> &gt; </a:t>
            </a:r>
            <a:r>
              <a:rPr kumimoji="0" lang="en-IN" sz="3200" b="1" i="0" u="none" strike="noStrike" kern="1200" cap="none" spc="0" normalizeH="0" baseline="0" noProof="0" dirty="0">
                <a:ln>
                  <a:noFill/>
                </a:ln>
                <a:solidFill>
                  <a:srgbClr val="0070C0"/>
                </a:solidFill>
                <a:effectLst/>
                <a:uLnTx/>
                <a:uFillTx/>
                <a:latin typeface="Calibri"/>
                <a:ea typeface="+mn-ea"/>
                <a:cs typeface="+mn-cs"/>
              </a:rPr>
              <a:t>measure </a:t>
            </a:r>
            <a:r>
              <a:rPr kumimoji="0" lang="en-IN" sz="3200" b="1" i="0" u="none" strike="noStrike" kern="1200" cap="none" spc="0" normalizeH="0" baseline="0" noProof="0" dirty="0">
                <a:ln>
                  <a:noFill/>
                </a:ln>
                <a:solidFill>
                  <a:prstClr val="black"/>
                </a:solidFill>
                <a:effectLst/>
                <a:uLnTx/>
                <a:uFillTx/>
                <a:latin typeface="Calibri"/>
                <a:ea typeface="+mn-ea"/>
                <a:cs typeface="+mn-cs"/>
              </a:rPr>
              <a:t>&gt; </a:t>
            </a:r>
            <a:r>
              <a:rPr kumimoji="0" lang="en-IN" sz="3200" b="1" i="0" u="none" strike="noStrike" kern="1200" cap="none" spc="0" normalizeH="0" baseline="0" noProof="0" dirty="0">
                <a:ln>
                  <a:noFill/>
                </a:ln>
                <a:solidFill>
                  <a:srgbClr val="0070C0"/>
                </a:solidFill>
                <a:effectLst/>
                <a:uLnTx/>
                <a:uFillTx/>
                <a:latin typeface="Calibri"/>
                <a:ea typeface="+mn-ea"/>
                <a:cs typeface="+mn-cs"/>
              </a:rPr>
              <a:t>data </a:t>
            </a:r>
            <a:r>
              <a:rPr kumimoji="0" lang="en-IN" sz="3200" b="1" i="0" u="none" strike="noStrike" kern="1200" cap="none" spc="0" normalizeH="0" baseline="0" noProof="0" dirty="0">
                <a:ln>
                  <a:noFill/>
                </a:ln>
                <a:solidFill>
                  <a:prstClr val="black"/>
                </a:solidFill>
                <a:effectLst/>
                <a:uLnTx/>
                <a:uFillTx/>
                <a:latin typeface="Calibri"/>
                <a:ea typeface="+mn-ea"/>
                <a:cs typeface="+mn-cs"/>
              </a:rPr>
              <a:t>&gt; </a:t>
            </a:r>
            <a:r>
              <a:rPr kumimoji="0" lang="en-IN" sz="3200" b="1" i="0" u="none" strike="noStrike" kern="1200" cap="none" spc="0" normalizeH="0" baseline="0" noProof="0" dirty="0">
                <a:ln>
                  <a:noFill/>
                </a:ln>
                <a:solidFill>
                  <a:srgbClr val="00B0F0"/>
                </a:solidFill>
                <a:effectLst/>
                <a:uLnTx/>
                <a:uFillTx/>
                <a:latin typeface="Calibri"/>
                <a:ea typeface="+mn-ea"/>
                <a:cs typeface="+mn-cs"/>
              </a:rPr>
              <a:t>learn</a:t>
            </a:r>
            <a:r>
              <a:rPr kumimoji="0" lang="en-IN" sz="3200" b="1" i="0" u="none" strike="noStrike" kern="1200" cap="none" spc="0" normalizeH="0" baseline="0" noProof="0" dirty="0">
                <a:ln>
                  <a:noFill/>
                </a:ln>
                <a:solidFill>
                  <a:prstClr val="black"/>
                </a:solidFill>
                <a:effectLst/>
                <a:uLnTx/>
                <a:uFillTx/>
                <a:latin typeface="Calibri"/>
                <a:ea typeface="+mn-ea"/>
                <a:cs typeface="+mn-cs"/>
              </a:rPr>
              <a:t> &gt; </a:t>
            </a:r>
            <a:r>
              <a:rPr kumimoji="0" lang="en-IN" sz="3200" b="1" i="0" u="none" strike="noStrike" kern="1200" cap="none" spc="0" normalizeH="0" baseline="0" noProof="0" dirty="0">
                <a:ln>
                  <a:noFill/>
                </a:ln>
                <a:solidFill>
                  <a:srgbClr val="4472C4">
                    <a:lumMod val="50000"/>
                  </a:srgbClr>
                </a:solidFill>
                <a:effectLst/>
                <a:uLnTx/>
                <a:uFillTx/>
                <a:latin typeface="Calibri"/>
                <a:ea typeface="+mn-ea"/>
                <a:cs typeface="+mn-cs"/>
              </a:rPr>
              <a:t>ideas</a:t>
            </a:r>
            <a:r>
              <a:rPr kumimoji="0" lang="en-IN" sz="3200" b="1" i="0" u="none" strike="noStrike" kern="1200" cap="none" spc="0" normalizeH="0" baseline="0" noProof="0" dirty="0">
                <a:ln>
                  <a:noFill/>
                </a:ln>
                <a:solidFill>
                  <a:prstClr val="black"/>
                </a:solidFill>
                <a:effectLst/>
                <a:uLnTx/>
                <a:uFillTx/>
                <a:latin typeface="Calibri"/>
                <a:ea typeface="+mn-ea"/>
                <a:cs typeface="+mn-cs"/>
              </a:rPr>
              <a:t> &gt; and so on (circle) </a:t>
            </a:r>
          </a:p>
        </p:txBody>
      </p:sp>
      <p:graphicFrame>
        <p:nvGraphicFramePr>
          <p:cNvPr id="5" name="Diagram 4">
            <a:extLst>
              <a:ext uri="{FF2B5EF4-FFF2-40B4-BE49-F238E27FC236}">
                <a16:creationId xmlns:a16="http://schemas.microsoft.com/office/drawing/2014/main" id="{0FBC4703-5A6E-4F4C-9875-2A5D05DFFFF9}"/>
              </a:ext>
            </a:extLst>
          </p:cNvPr>
          <p:cNvGraphicFramePr/>
          <p:nvPr>
            <p:extLst/>
          </p:nvPr>
        </p:nvGraphicFramePr>
        <p:xfrm>
          <a:off x="2450891" y="984984"/>
          <a:ext cx="8128000" cy="48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134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45D6-1941-45F9-8DD0-2EC86BBBCDC1}"/>
              </a:ext>
            </a:extLst>
          </p:cNvPr>
          <p:cNvSpPr>
            <a:spLocks noGrp="1"/>
          </p:cNvSpPr>
          <p:nvPr>
            <p:ph type="title"/>
          </p:nvPr>
        </p:nvSpPr>
        <p:spPr/>
        <p:txBody>
          <a:bodyPr/>
          <a:lstStyle/>
          <a:p>
            <a:r>
              <a:rPr lang="en-IN" sz="3200" b="1" dirty="0">
                <a:solidFill>
                  <a:schemeClr val="accent5">
                    <a:lumMod val="75000"/>
                  </a:schemeClr>
                </a:solidFill>
              </a:rPr>
              <a:t>The Lean Startup – by Eric </a:t>
            </a:r>
            <a:r>
              <a:rPr lang="en-IN" sz="3200" b="1" dirty="0" err="1">
                <a:solidFill>
                  <a:schemeClr val="accent5">
                    <a:lumMod val="75000"/>
                  </a:schemeClr>
                </a:solidFill>
              </a:rPr>
              <a:t>Ries</a:t>
            </a:r>
            <a:endParaRPr lang="en-IN" sz="3200" dirty="0"/>
          </a:p>
        </p:txBody>
      </p:sp>
      <p:sp>
        <p:nvSpPr>
          <p:cNvPr id="3" name="Text Placeholder 2">
            <a:extLst>
              <a:ext uri="{FF2B5EF4-FFF2-40B4-BE49-F238E27FC236}">
                <a16:creationId xmlns:a16="http://schemas.microsoft.com/office/drawing/2014/main" id="{1A1544A7-CF6A-4255-81A1-E871AB642BC3}"/>
              </a:ext>
            </a:extLst>
          </p:cNvPr>
          <p:cNvSpPr>
            <a:spLocks noGrp="1"/>
          </p:cNvSpPr>
          <p:nvPr>
            <p:ph type="body" idx="1"/>
          </p:nvPr>
        </p:nvSpPr>
        <p:spPr/>
        <p:txBody>
          <a:bodyPr/>
          <a:lstStyle/>
          <a:p>
            <a:r>
              <a:rPr lang="en-US" b="1" dirty="0">
                <a:solidFill>
                  <a:schemeClr val="accent5">
                    <a:lumMod val="50000"/>
                  </a:schemeClr>
                </a:solidFill>
              </a:rPr>
              <a:t>We must always ask: what if the user doesn’t care about the design in the same way we do?</a:t>
            </a:r>
            <a:endParaRPr lang="en-IN" b="1" dirty="0">
              <a:solidFill>
                <a:schemeClr val="accent5">
                  <a:lumMod val="50000"/>
                </a:schemeClr>
              </a:solidFill>
            </a:endParaRPr>
          </a:p>
        </p:txBody>
      </p:sp>
    </p:spTree>
    <p:extLst>
      <p:ext uri="{BB962C8B-B14F-4D97-AF65-F5344CB8AC3E}">
        <p14:creationId xmlns:p14="http://schemas.microsoft.com/office/powerpoint/2010/main" val="30537408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1B34-1F76-42E0-A71F-C9F58227CB4D}"/>
              </a:ext>
            </a:extLst>
          </p:cNvPr>
          <p:cNvSpPr>
            <a:spLocks noGrp="1"/>
          </p:cNvSpPr>
          <p:nvPr>
            <p:ph type="title"/>
          </p:nvPr>
        </p:nvSpPr>
        <p:spPr/>
        <p:txBody>
          <a:bodyPr/>
          <a:lstStyle/>
          <a:p>
            <a:r>
              <a:rPr lang="en-IN" sz="3200" b="1" dirty="0">
                <a:solidFill>
                  <a:schemeClr val="accent5">
                    <a:lumMod val="75000"/>
                  </a:schemeClr>
                </a:solidFill>
              </a:rPr>
              <a:t>The Lean Startup – by Eric </a:t>
            </a:r>
            <a:r>
              <a:rPr lang="en-IN" sz="3200" b="1" dirty="0" err="1">
                <a:solidFill>
                  <a:schemeClr val="accent5">
                    <a:lumMod val="75000"/>
                  </a:schemeClr>
                </a:solidFill>
              </a:rPr>
              <a:t>Ries</a:t>
            </a:r>
            <a:endParaRPr lang="en-IN" sz="3200" dirty="0"/>
          </a:p>
        </p:txBody>
      </p:sp>
      <p:sp>
        <p:nvSpPr>
          <p:cNvPr id="3" name="Text Placeholder 2">
            <a:extLst>
              <a:ext uri="{FF2B5EF4-FFF2-40B4-BE49-F238E27FC236}">
                <a16:creationId xmlns:a16="http://schemas.microsoft.com/office/drawing/2014/main" id="{81C9A986-9A47-46A7-B472-0A4A4BB60D4D}"/>
              </a:ext>
            </a:extLst>
          </p:cNvPr>
          <p:cNvSpPr>
            <a:spLocks noGrp="1"/>
          </p:cNvSpPr>
          <p:nvPr>
            <p:ph type="body" idx="1"/>
          </p:nvPr>
        </p:nvSpPr>
        <p:spPr>
          <a:xfrm>
            <a:off x="838200" y="1825625"/>
            <a:ext cx="10515600" cy="2931201"/>
          </a:xfrm>
        </p:spPr>
        <p:txBody>
          <a:bodyPr/>
          <a:lstStyle/>
          <a:p>
            <a:r>
              <a:rPr lang="en-US" b="1" dirty="0">
                <a:solidFill>
                  <a:schemeClr val="accent5">
                    <a:lumMod val="50000"/>
                  </a:schemeClr>
                </a:solidFill>
              </a:rPr>
              <a:t>Pivot and Preserve</a:t>
            </a:r>
          </a:p>
          <a:p>
            <a:r>
              <a:rPr lang="en-US" b="1" dirty="0">
                <a:solidFill>
                  <a:schemeClr val="accent5">
                    <a:lumMod val="50000"/>
                  </a:schemeClr>
                </a:solidFill>
              </a:rPr>
              <a:t>Pivot – course correction based on learning. Pivot early if you have to. Vanity metrics prevent pivoting.</a:t>
            </a:r>
          </a:p>
          <a:p>
            <a:r>
              <a:rPr lang="en-US" b="1" dirty="0">
                <a:solidFill>
                  <a:schemeClr val="accent5">
                    <a:lumMod val="50000"/>
                  </a:schemeClr>
                </a:solidFill>
              </a:rPr>
              <a:t> Preserve resources </a:t>
            </a:r>
          </a:p>
          <a:p>
            <a:r>
              <a:rPr lang="en-US" b="1" dirty="0">
                <a:solidFill>
                  <a:schemeClr val="accent5">
                    <a:lumMod val="50000"/>
                  </a:schemeClr>
                </a:solidFill>
              </a:rPr>
              <a:t>Charge early  </a:t>
            </a:r>
          </a:p>
          <a:p>
            <a:endParaRPr lang="en-IN" b="1" dirty="0">
              <a:solidFill>
                <a:schemeClr val="accent5">
                  <a:lumMod val="50000"/>
                </a:schemeClr>
              </a:solidFill>
            </a:endParaRPr>
          </a:p>
        </p:txBody>
      </p:sp>
    </p:spTree>
    <p:extLst>
      <p:ext uri="{BB962C8B-B14F-4D97-AF65-F5344CB8AC3E}">
        <p14:creationId xmlns:p14="http://schemas.microsoft.com/office/powerpoint/2010/main" val="23000958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8865-41F0-459C-BFAE-0B44A2759551}"/>
              </a:ext>
            </a:extLst>
          </p:cNvPr>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Useful Metrics</a:t>
            </a:r>
            <a:endParaRPr lang="en-IN" sz="3200" b="1" dirty="0">
              <a:solidFill>
                <a:schemeClr val="accent5">
                  <a:lumMod val="75000"/>
                </a:schemeClr>
              </a:solidFill>
            </a:endParaRPr>
          </a:p>
        </p:txBody>
      </p:sp>
      <p:sp>
        <p:nvSpPr>
          <p:cNvPr id="3" name="Text Placeholder 2">
            <a:extLst>
              <a:ext uri="{FF2B5EF4-FFF2-40B4-BE49-F238E27FC236}">
                <a16:creationId xmlns:a16="http://schemas.microsoft.com/office/drawing/2014/main" id="{F152CDB7-199C-430F-973D-F696C86984F6}"/>
              </a:ext>
            </a:extLst>
          </p:cNvPr>
          <p:cNvSpPr>
            <a:spLocks noGrp="1"/>
          </p:cNvSpPr>
          <p:nvPr>
            <p:ph type="body" idx="1"/>
          </p:nvPr>
        </p:nvSpPr>
        <p:spPr>
          <a:xfrm>
            <a:off x="838200" y="1825625"/>
            <a:ext cx="9482847" cy="4351338"/>
          </a:xfrm>
        </p:spPr>
        <p:txBody>
          <a:bodyPr/>
          <a:lstStyle/>
          <a:p>
            <a:r>
              <a:rPr lang="en-IN" sz="3200" b="1" dirty="0">
                <a:solidFill>
                  <a:schemeClr val="accent5">
                    <a:lumMod val="50000"/>
                  </a:schemeClr>
                </a:solidFill>
              </a:rPr>
              <a:t>Actionable  - when cause and effect is clearly understood.</a:t>
            </a:r>
          </a:p>
          <a:p>
            <a:r>
              <a:rPr lang="en-IN" sz="3200" b="1" dirty="0">
                <a:solidFill>
                  <a:schemeClr val="accent5">
                    <a:lumMod val="50000"/>
                  </a:schemeClr>
                </a:solidFill>
              </a:rPr>
              <a:t>Accessible  -  Understandable and measurable.</a:t>
            </a:r>
          </a:p>
          <a:p>
            <a:r>
              <a:rPr lang="en-IN" sz="3200" b="1" dirty="0">
                <a:solidFill>
                  <a:schemeClr val="accent5">
                    <a:lumMod val="50000"/>
                  </a:schemeClr>
                </a:solidFill>
              </a:rPr>
              <a:t>Auditable   - meaningful to understand real performance, employees get insight of the output of their efforts.</a:t>
            </a:r>
          </a:p>
        </p:txBody>
      </p:sp>
    </p:spTree>
    <p:extLst>
      <p:ext uri="{BB962C8B-B14F-4D97-AF65-F5344CB8AC3E}">
        <p14:creationId xmlns:p14="http://schemas.microsoft.com/office/powerpoint/2010/main" val="40642616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01472" y="1892809"/>
            <a:ext cx="10515600" cy="3072381"/>
          </a:xfrm>
        </p:spPr>
        <p:txBody>
          <a:bodyPr/>
          <a:lstStyle/>
          <a:p>
            <a:r>
              <a:rPr lang="en-US" b="1" dirty="0"/>
              <a:t>The Lean Startup process is a way to test your hypothesis continuously, to adapt and adjust before it’s too late. </a:t>
            </a:r>
          </a:p>
          <a:p>
            <a:r>
              <a:rPr lang="en-US" b="1" dirty="0"/>
              <a:t>It is a scientific approach to creating and managing successful startups in an age when companies need to innovate too rapidly.</a:t>
            </a:r>
            <a:endParaRPr lang="en-IN" b="1" dirty="0"/>
          </a:p>
        </p:txBody>
      </p:sp>
    </p:spTree>
    <p:extLst>
      <p:ext uri="{BB962C8B-B14F-4D97-AF65-F5344CB8AC3E}">
        <p14:creationId xmlns:p14="http://schemas.microsoft.com/office/powerpoint/2010/main" val="16169002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Long Before You Are Ready with a Product</a:t>
            </a:r>
            <a:br>
              <a:rPr lang="en-US" sz="3200" b="1" dirty="0">
                <a:solidFill>
                  <a:schemeClr val="accent5">
                    <a:lumMod val="75000"/>
                  </a:schemeClr>
                </a:solidFill>
              </a:rPr>
            </a:br>
            <a:r>
              <a:rPr lang="en-US" sz="3200" b="1" dirty="0">
                <a:solidFill>
                  <a:schemeClr val="accent5">
                    <a:lumMod val="75000"/>
                  </a:schemeClr>
                </a:solidFill>
              </a:rPr>
              <a:t>Ask These Questions</a:t>
            </a:r>
            <a:endParaRPr lang="en-IN" sz="3200" b="1" dirty="0">
              <a:solidFill>
                <a:schemeClr val="accent5">
                  <a:lumMod val="75000"/>
                </a:schemeClr>
              </a:solidFill>
            </a:endParaRPr>
          </a:p>
        </p:txBody>
      </p:sp>
      <p:sp>
        <p:nvSpPr>
          <p:cNvPr id="3" name="Content Placeholder 2"/>
          <p:cNvSpPr>
            <a:spLocks noGrp="1"/>
          </p:cNvSpPr>
          <p:nvPr>
            <p:ph idx="1"/>
          </p:nvPr>
        </p:nvSpPr>
        <p:spPr>
          <a:xfrm>
            <a:off x="1423663" y="1768207"/>
            <a:ext cx="9696684" cy="4351338"/>
          </a:xfrm>
        </p:spPr>
        <p:txBody>
          <a:bodyPr>
            <a:normAutofit lnSpcReduction="10000"/>
          </a:bodyPr>
          <a:lstStyle/>
          <a:p>
            <a:pPr marL="514350" indent="-514350">
              <a:buFont typeface="+mj-lt"/>
              <a:buAutoNum type="arabicPeriod"/>
            </a:pPr>
            <a:r>
              <a:rPr lang="en-US" b="1" dirty="0">
                <a:solidFill>
                  <a:schemeClr val="accent5">
                    <a:lumMod val="50000"/>
                  </a:schemeClr>
                </a:solidFill>
              </a:rPr>
              <a:t>Are consumers crying for the solution you are trying to develop?</a:t>
            </a:r>
          </a:p>
          <a:p>
            <a:pPr marL="514350" indent="-514350">
              <a:buFont typeface="+mj-lt"/>
              <a:buAutoNum type="arabicPeriod"/>
            </a:pPr>
            <a:r>
              <a:rPr lang="en-US" b="1" dirty="0">
                <a:solidFill>
                  <a:schemeClr val="accent5">
                    <a:lumMod val="50000"/>
                  </a:schemeClr>
                </a:solidFill>
              </a:rPr>
              <a:t>Would they prefer your solution over existing ones?</a:t>
            </a:r>
          </a:p>
          <a:p>
            <a:pPr marL="514350" indent="-514350">
              <a:buFont typeface="+mj-lt"/>
              <a:buAutoNum type="arabicPeriod"/>
            </a:pPr>
            <a:r>
              <a:rPr lang="en-US" b="1" dirty="0">
                <a:solidFill>
                  <a:schemeClr val="accent5">
                    <a:lumMod val="50000"/>
                  </a:schemeClr>
                </a:solidFill>
              </a:rPr>
              <a:t>Would they buy at the price and through the channel you propose?</a:t>
            </a:r>
          </a:p>
          <a:p>
            <a:pPr marL="514350" indent="-514350">
              <a:buFont typeface="+mj-lt"/>
              <a:buAutoNum type="arabicPeriod"/>
            </a:pPr>
            <a:r>
              <a:rPr lang="en-US" b="1" dirty="0">
                <a:solidFill>
                  <a:schemeClr val="accent5">
                    <a:lumMod val="50000"/>
                  </a:schemeClr>
                </a:solidFill>
              </a:rPr>
              <a:t>How prepared and capable are we to develop the solution and how soon can we do that?</a:t>
            </a:r>
          </a:p>
          <a:p>
            <a:pPr marL="0" indent="0">
              <a:buNone/>
            </a:pPr>
            <a:r>
              <a:rPr lang="en-US" b="1" dirty="0">
                <a:solidFill>
                  <a:schemeClr val="accent5">
                    <a:lumMod val="50000"/>
                  </a:schemeClr>
                </a:solidFill>
              </a:rPr>
              <a:t>Success is not developing a nice product even if it appears nice to the customers; success is developing something that customers buy.  </a:t>
            </a:r>
          </a:p>
        </p:txBody>
      </p:sp>
    </p:spTree>
    <p:extLst>
      <p:ext uri="{BB962C8B-B14F-4D97-AF65-F5344CB8AC3E}">
        <p14:creationId xmlns:p14="http://schemas.microsoft.com/office/powerpoint/2010/main" val="42110238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392" y="1498169"/>
            <a:ext cx="10959905" cy="4351338"/>
          </a:xfrm>
        </p:spPr>
        <p:txBody>
          <a:bodyPr>
            <a:normAutofit/>
          </a:bodyPr>
          <a:lstStyle/>
          <a:p>
            <a:r>
              <a:rPr lang="en-IN" b="1" dirty="0"/>
              <a:t>Lean </a:t>
            </a:r>
            <a:r>
              <a:rPr lang="en-IN" b="1" dirty="0" err="1"/>
              <a:t>startup</a:t>
            </a:r>
            <a:r>
              <a:rPr lang="en-IN" b="1" dirty="0"/>
              <a:t> process derives the waste reduction ideology of the lean manufacturing and the </a:t>
            </a:r>
            <a:r>
              <a:rPr lang="en-US" b="1" dirty="0"/>
              <a:t>validated learning process of Agile method</a:t>
            </a:r>
            <a:r>
              <a:rPr lang="en-IN" b="1" dirty="0"/>
              <a:t>.</a:t>
            </a:r>
          </a:p>
          <a:p>
            <a:r>
              <a:rPr lang="en-IN" b="1" dirty="0"/>
              <a:t>Lean manufacturing is about cutting wastage of all resources as far as possible and continuously creating better value for customers.</a:t>
            </a:r>
          </a:p>
          <a:p>
            <a:r>
              <a:rPr lang="en-IN" b="1" dirty="0"/>
              <a:t>In Agile process, execution moves forward with validated learning and handles uncertainty on the way. </a:t>
            </a:r>
          </a:p>
          <a:p>
            <a:r>
              <a:rPr lang="en-IN" b="1" dirty="0"/>
              <a:t>Agile is directly in contrast with the traditional linear models </a:t>
            </a:r>
            <a:br>
              <a:rPr lang="en-IN" b="1" dirty="0"/>
            </a:br>
            <a:r>
              <a:rPr lang="en-IN" b="1" dirty="0"/>
              <a:t>such as waterfall model.</a:t>
            </a:r>
          </a:p>
        </p:txBody>
      </p:sp>
      <p:sp>
        <p:nvSpPr>
          <p:cNvPr id="4" name="Title 1">
            <a:extLst>
              <a:ext uri="{FF2B5EF4-FFF2-40B4-BE49-F238E27FC236}">
                <a16:creationId xmlns:a16="http://schemas.microsoft.com/office/drawing/2014/main" id="{ED05082A-0302-4072-802D-C07D20826C27}"/>
              </a:ext>
            </a:extLst>
          </p:cNvPr>
          <p:cNvSpPr>
            <a:spLocks noGrp="1"/>
          </p:cNvSpPr>
          <p:nvPr>
            <p:ph type="title"/>
          </p:nvPr>
        </p:nvSpPr>
        <p:spPr>
          <a:xfrm>
            <a:off x="653374" y="666792"/>
            <a:ext cx="10515600" cy="831377"/>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Lean and Agile Process</a:t>
            </a:r>
          </a:p>
        </p:txBody>
      </p:sp>
    </p:spTree>
    <p:extLst>
      <p:ext uri="{BB962C8B-B14F-4D97-AF65-F5344CB8AC3E}">
        <p14:creationId xmlns:p14="http://schemas.microsoft.com/office/powerpoint/2010/main" val="6130809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rgbClr val="002060"/>
                </a:solidFill>
                <a:latin typeface="Georgia" panose="02040502050405020303" pitchFamily="18" charset="0"/>
              </a:rPr>
              <a:t>Vision - </a:t>
            </a:r>
            <a:r>
              <a:rPr lang="en-US" sz="2800" b="1" dirty="0" smtClean="0">
                <a:solidFill>
                  <a:srgbClr val="0070C0"/>
                </a:solidFill>
                <a:latin typeface="Georgia" panose="02040502050405020303" pitchFamily="18" charset="0"/>
              </a:rPr>
              <a:t>as espoused by Eric</a:t>
            </a:r>
            <a:endParaRPr lang="en-IN" sz="2800" b="1" dirty="0">
              <a:solidFill>
                <a:srgbClr val="0070C0"/>
              </a:solidFill>
              <a:latin typeface="Georgia" panose="02040502050405020303" pitchFamily="18" charset="0"/>
            </a:endParaRPr>
          </a:p>
        </p:txBody>
      </p:sp>
      <p:sp>
        <p:nvSpPr>
          <p:cNvPr id="3" name="Content Placeholder 2"/>
          <p:cNvSpPr>
            <a:spLocks noGrp="1"/>
          </p:cNvSpPr>
          <p:nvPr>
            <p:ph idx="1"/>
          </p:nvPr>
        </p:nvSpPr>
        <p:spPr>
          <a:xfrm>
            <a:off x="838200" y="1327546"/>
            <a:ext cx="10515600" cy="2532243"/>
          </a:xfrm>
        </p:spPr>
        <p:txBody>
          <a:bodyPr/>
          <a:lstStyle/>
          <a:p>
            <a:pPr marL="0" indent="0">
              <a:buNone/>
            </a:pPr>
            <a:r>
              <a:rPr lang="en-US" b="1" dirty="0" smtClean="0"/>
              <a:t>A </a:t>
            </a:r>
            <a:r>
              <a:rPr lang="en-US" b="1" dirty="0"/>
              <a:t>startup is a human institution designed to create a new product or a service under conditions of extreme uncertainty. Success under such scenarios requires rapid experimentation</a:t>
            </a:r>
            <a:r>
              <a:rPr lang="en-US" b="1" dirty="0" smtClean="0"/>
              <a:t>. – Eric </a:t>
            </a:r>
            <a:r>
              <a:rPr lang="en-US" b="1" dirty="0" err="1" smtClean="0"/>
              <a:t>Ries</a:t>
            </a:r>
            <a:r>
              <a:rPr lang="en-US" b="1" dirty="0" smtClean="0"/>
              <a:t> writes in his book “The Lean Startup”</a:t>
            </a:r>
          </a:p>
          <a:p>
            <a:pPr marL="0" indent="0">
              <a:buNone/>
            </a:pPr>
            <a:r>
              <a:rPr lang="en-US" b="1" dirty="0" smtClean="0"/>
              <a:t>The stepping stone is the Minimum Viable Product (MVP).</a:t>
            </a:r>
            <a:endParaRPr lang="en-IN" b="1" dirty="0"/>
          </a:p>
        </p:txBody>
      </p:sp>
      <p:sp>
        <p:nvSpPr>
          <p:cNvPr id="9" name="TextBox 8"/>
          <p:cNvSpPr txBox="1"/>
          <p:nvPr/>
        </p:nvSpPr>
        <p:spPr>
          <a:xfrm>
            <a:off x="1623998" y="3590984"/>
            <a:ext cx="2894159"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smtClean="0">
                <a:ln>
                  <a:noFill/>
                </a:ln>
                <a:solidFill>
                  <a:prstClr val="black"/>
                </a:solidFill>
                <a:effectLst/>
                <a:uLnTx/>
                <a:uFillTx/>
                <a:latin typeface="Calibri"/>
                <a:ea typeface="+mn-ea"/>
                <a:cs typeface="+mn-cs"/>
              </a:rPr>
              <a:t>Minimum + Viable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Product that help users discover and evaluate the value proposition</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TextBox 9"/>
          <p:cNvSpPr txBox="1"/>
          <p:nvPr/>
        </p:nvSpPr>
        <p:spPr>
          <a:xfrm>
            <a:off x="4615437" y="3644240"/>
            <a:ext cx="444554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Eric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Ries</a:t>
            </a:r>
            <a:r>
              <a:rPr kumimoji="0" lang="en-US" sz="2400" b="0" i="0" u="none" strike="noStrike" kern="1200" cap="none" spc="0" normalizeH="0" baseline="0" noProof="0" dirty="0">
                <a:ln>
                  <a:noFill/>
                </a:ln>
                <a:solidFill>
                  <a:prstClr val="black"/>
                </a:solidFill>
                <a:effectLst/>
                <a:uLnTx/>
                <a:uFillTx/>
                <a:latin typeface="Calibri"/>
                <a:ea typeface="+mn-ea"/>
                <a:cs typeface="+mn-cs"/>
              </a:rPr>
              <a:t>, defined an MVP as that version of a new product which allows a team to collect the maximum amount of validated learning about customers with the least effort.</a:t>
            </a:r>
            <a:endParaRPr kumimoji="0" lang="en-IN" sz="2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 name="Group 14"/>
          <p:cNvGrpSpPr/>
          <p:nvPr/>
        </p:nvGrpSpPr>
        <p:grpSpPr>
          <a:xfrm>
            <a:off x="1478078" y="4309037"/>
            <a:ext cx="2469110" cy="1613648"/>
            <a:chOff x="1478078" y="4309037"/>
            <a:chExt cx="2469110" cy="1613648"/>
          </a:xfrm>
        </p:grpSpPr>
        <p:sp>
          <p:nvSpPr>
            <p:cNvPr id="4" name="Oval 3"/>
            <p:cNvSpPr/>
            <p:nvPr/>
          </p:nvSpPr>
          <p:spPr>
            <a:xfrm>
              <a:off x="1478078" y="4309038"/>
              <a:ext cx="1613647" cy="1613647"/>
            </a:xfrm>
            <a:prstGeom prst="ellipse">
              <a:avLst/>
            </a:prstGeom>
            <a:solidFill>
              <a:srgbClr val="002060">
                <a:alpha val="59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p:cNvSpPr/>
            <p:nvPr/>
          </p:nvSpPr>
          <p:spPr>
            <a:xfrm>
              <a:off x="2333541" y="4309037"/>
              <a:ext cx="1613647" cy="1613647"/>
            </a:xfrm>
            <a:prstGeom prst="ellipse">
              <a:avLst/>
            </a:prstGeom>
            <a:solidFill>
              <a:srgbClr val="00B050">
                <a:alpha val="5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12"/>
            <p:cNvSpPr/>
            <p:nvPr/>
          </p:nvSpPr>
          <p:spPr>
            <a:xfrm>
              <a:off x="2318615" y="4443619"/>
              <a:ext cx="758185" cy="1363434"/>
            </a:xfrm>
            <a:custGeom>
              <a:avLst/>
              <a:gdLst>
                <a:gd name="connsiteX0" fmla="*/ 379092 w 758185"/>
                <a:gd name="connsiteY0" fmla="*/ 0 h 1363434"/>
                <a:gd name="connsiteX1" fmla="*/ 402464 w 758185"/>
                <a:gd name="connsiteY1" fmla="*/ 12686 h 1363434"/>
                <a:gd name="connsiteX2" fmla="*/ 758185 w 758185"/>
                <a:gd name="connsiteY2" fmla="*/ 681717 h 1363434"/>
                <a:gd name="connsiteX3" fmla="*/ 402464 w 758185"/>
                <a:gd name="connsiteY3" fmla="*/ 1350748 h 1363434"/>
                <a:gd name="connsiteX4" fmla="*/ 379093 w 758185"/>
                <a:gd name="connsiteY4" fmla="*/ 1363434 h 1363434"/>
                <a:gd name="connsiteX5" fmla="*/ 355721 w 758185"/>
                <a:gd name="connsiteY5" fmla="*/ 1350747 h 1363434"/>
                <a:gd name="connsiteX6" fmla="*/ 0 w 758185"/>
                <a:gd name="connsiteY6" fmla="*/ 681716 h 1363434"/>
                <a:gd name="connsiteX7" fmla="*/ 355721 w 758185"/>
                <a:gd name="connsiteY7" fmla="*/ 12685 h 136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185" h="1363434">
                  <a:moveTo>
                    <a:pt x="379092" y="0"/>
                  </a:moveTo>
                  <a:lnTo>
                    <a:pt x="402464" y="12686"/>
                  </a:lnTo>
                  <a:cubicBezTo>
                    <a:pt x="617081" y="157678"/>
                    <a:pt x="758185" y="403219"/>
                    <a:pt x="758185" y="681717"/>
                  </a:cubicBezTo>
                  <a:cubicBezTo>
                    <a:pt x="758185" y="960215"/>
                    <a:pt x="617081" y="1205756"/>
                    <a:pt x="402464" y="1350748"/>
                  </a:cubicBezTo>
                  <a:lnTo>
                    <a:pt x="379093" y="1363434"/>
                  </a:lnTo>
                  <a:lnTo>
                    <a:pt x="355721" y="1350747"/>
                  </a:lnTo>
                  <a:cubicBezTo>
                    <a:pt x="141104" y="1205755"/>
                    <a:pt x="0" y="960214"/>
                    <a:pt x="0" y="681716"/>
                  </a:cubicBezTo>
                  <a:cubicBezTo>
                    <a:pt x="0" y="403218"/>
                    <a:pt x="141104" y="157677"/>
                    <a:pt x="355721" y="12685"/>
                  </a:cubicBezTo>
                  <a:close/>
                </a:path>
              </a:pathLst>
            </a:custGeom>
            <a:pattFill prst="sphere">
              <a:fgClr>
                <a:schemeClr val="accent6">
                  <a:lumMod val="7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 name="TextBox 6"/>
          <p:cNvSpPr txBox="1"/>
          <p:nvPr/>
        </p:nvSpPr>
        <p:spPr>
          <a:xfrm>
            <a:off x="1424011" y="4961973"/>
            <a:ext cx="10765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Minimum</a:t>
            </a:r>
            <a:endParaRPr kumimoji="0" lang="en-IN"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p:cNvSpPr txBox="1"/>
          <p:nvPr/>
        </p:nvSpPr>
        <p:spPr>
          <a:xfrm>
            <a:off x="3091725" y="5003055"/>
            <a:ext cx="1047345" cy="307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prstClr val="white"/>
                </a:solidFill>
                <a:effectLst/>
                <a:uLnTx/>
                <a:uFillTx/>
                <a:latin typeface="Calibri"/>
                <a:ea typeface="+mn-ea"/>
                <a:cs typeface="+mn-cs"/>
              </a:rPr>
              <a:t>Viable</a:t>
            </a:r>
            <a:endParaRPr kumimoji="0" lang="en-IN"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ular Callout 15"/>
          <p:cNvSpPr/>
          <p:nvPr/>
        </p:nvSpPr>
        <p:spPr>
          <a:xfrm>
            <a:off x="183680" y="5269750"/>
            <a:ext cx="1138136" cy="652934"/>
          </a:xfrm>
          <a:prstGeom prst="wedgeRoundRectCallout">
            <a:avLst>
              <a:gd name="adj1" fmla="val 175748"/>
              <a:gd name="adj2" fmla="val -50728"/>
              <a:gd name="adj3" fmla="val 16667"/>
            </a:avLst>
          </a:prstGeom>
          <a:solidFill>
            <a:schemeClr val="accent5">
              <a:lumMod val="50000"/>
              <a:alpha val="75000"/>
            </a:schemeClr>
          </a:solidFill>
          <a:ln w="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pitchFamily="34" charset="0"/>
                <a:ea typeface="+mn-ea"/>
                <a:cs typeface="Calibri" panose="020F0502020204030204" pitchFamily="34" charset="0"/>
              </a:rPr>
              <a:t>MVP</a:t>
            </a:r>
            <a:endParaRPr kumimoji="0" lang="en-IN" sz="3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79980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MVP</a:t>
            </a:r>
            <a:endParaRPr lang="en-IN" sz="3200" b="1" dirty="0">
              <a:solidFill>
                <a:schemeClr val="accent5">
                  <a:lumMod val="75000"/>
                </a:schemeClr>
              </a:solidFill>
            </a:endParaRPr>
          </a:p>
        </p:txBody>
      </p:sp>
      <p:sp>
        <p:nvSpPr>
          <p:cNvPr id="3" name="Text Placeholder 2"/>
          <p:cNvSpPr>
            <a:spLocks noGrp="1"/>
          </p:cNvSpPr>
          <p:nvPr>
            <p:ph type="body" idx="1"/>
          </p:nvPr>
        </p:nvSpPr>
        <p:spPr>
          <a:xfrm>
            <a:off x="396507" y="1501049"/>
            <a:ext cx="10515600" cy="3660775"/>
          </a:xfrm>
        </p:spPr>
        <p:txBody>
          <a:bodyPr/>
          <a:lstStyle/>
          <a:p>
            <a:r>
              <a:rPr lang="en-US" b="1" dirty="0"/>
              <a:t>A key premise behind the idea of MVP is that you produce </a:t>
            </a:r>
            <a:r>
              <a:rPr lang="en-US" b="1" dirty="0" smtClean="0"/>
              <a:t>a product with essential features, say a landing page with minimum features or </a:t>
            </a:r>
            <a:r>
              <a:rPr lang="en-US" b="1" dirty="0"/>
              <a:t>a </a:t>
            </a:r>
            <a:r>
              <a:rPr lang="en-US" b="1" dirty="0" smtClean="0"/>
              <a:t>product with no aesthetics, </a:t>
            </a:r>
            <a:r>
              <a:rPr lang="en-US" b="1" dirty="0"/>
              <a:t>that </a:t>
            </a:r>
            <a:r>
              <a:rPr lang="en-US" b="1" dirty="0" smtClean="0"/>
              <a:t>your customer can use and give you feedback. </a:t>
            </a:r>
          </a:p>
          <a:p>
            <a:r>
              <a:rPr lang="en-US" b="1" dirty="0" smtClean="0"/>
              <a:t>Sometimes, just seeing </a:t>
            </a:r>
            <a:r>
              <a:rPr lang="en-US" b="1" dirty="0"/>
              <a:t>what people </a:t>
            </a:r>
            <a:r>
              <a:rPr lang="en-US" b="1" dirty="0" smtClean="0"/>
              <a:t>do </a:t>
            </a:r>
            <a:r>
              <a:rPr lang="en-US" b="1" dirty="0"/>
              <a:t>with </a:t>
            </a:r>
            <a:r>
              <a:rPr lang="en-US" b="1" dirty="0" smtClean="0"/>
              <a:t>on a product is </a:t>
            </a:r>
            <a:r>
              <a:rPr lang="en-US" b="1" dirty="0"/>
              <a:t>much more reliable than asking people what they would do.</a:t>
            </a:r>
            <a:endParaRPr lang="en-IN" b="1" dirty="0"/>
          </a:p>
        </p:txBody>
      </p:sp>
    </p:spTree>
    <p:extLst>
      <p:ext uri="{BB962C8B-B14F-4D97-AF65-F5344CB8AC3E}">
        <p14:creationId xmlns:p14="http://schemas.microsoft.com/office/powerpoint/2010/main" val="41858144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Align Pricing with Personas</a:t>
            </a:r>
            <a:endParaRPr lang="en-IN" sz="3200" b="1" dirty="0">
              <a:solidFill>
                <a:schemeClr val="accent5">
                  <a:lumMod val="75000"/>
                </a:schemeClr>
              </a:solidFill>
            </a:endParaRPr>
          </a:p>
        </p:txBody>
      </p:sp>
      <p:sp>
        <p:nvSpPr>
          <p:cNvPr id="3" name="Text Placeholder 2"/>
          <p:cNvSpPr>
            <a:spLocks noGrp="1"/>
          </p:cNvSpPr>
          <p:nvPr>
            <p:ph type="body" idx="1"/>
          </p:nvPr>
        </p:nvSpPr>
        <p:spPr>
          <a:xfrm>
            <a:off x="648077" y="1690688"/>
            <a:ext cx="10515600" cy="4351338"/>
          </a:xfrm>
        </p:spPr>
        <p:txBody>
          <a:bodyPr/>
          <a:lstStyle/>
          <a:p>
            <a:r>
              <a:rPr lang="en-US" b="1" dirty="0" smtClean="0">
                <a:solidFill>
                  <a:schemeClr val="accent5">
                    <a:lumMod val="50000"/>
                  </a:schemeClr>
                </a:solidFill>
              </a:rPr>
              <a:t>The MVP helps to understand the eventual cost of the product.</a:t>
            </a:r>
          </a:p>
          <a:p>
            <a:r>
              <a:rPr lang="en-US" b="1" dirty="0" smtClean="0">
                <a:solidFill>
                  <a:schemeClr val="accent5">
                    <a:lumMod val="50000"/>
                  </a:schemeClr>
                </a:solidFill>
              </a:rPr>
              <a:t>Get a chance to understand affordability by target customers.</a:t>
            </a:r>
            <a:endParaRPr lang="en-IN" b="1" dirty="0" smtClean="0">
              <a:solidFill>
                <a:schemeClr val="accent5">
                  <a:lumMod val="50000"/>
                </a:schemeClr>
              </a:solidFill>
            </a:endParaRPr>
          </a:p>
          <a:p>
            <a:r>
              <a:rPr lang="en-US" b="1" dirty="0" smtClean="0">
                <a:solidFill>
                  <a:schemeClr val="accent5">
                    <a:lumMod val="50000"/>
                  </a:schemeClr>
                </a:solidFill>
              </a:rPr>
              <a:t>Understand the price- competitiveness.</a:t>
            </a:r>
          </a:p>
        </p:txBody>
      </p:sp>
    </p:spTree>
    <p:extLst>
      <p:ext uri="{BB962C8B-B14F-4D97-AF65-F5344CB8AC3E}">
        <p14:creationId xmlns:p14="http://schemas.microsoft.com/office/powerpoint/2010/main" val="32722840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DB42A58-9A8C-45F7-81FC-81995F56450B}"/>
              </a:ext>
            </a:extLst>
          </p:cNvPr>
          <p:cNvSpPr/>
          <p:nvPr/>
        </p:nvSpPr>
        <p:spPr>
          <a:xfrm>
            <a:off x="521999" y="1713679"/>
            <a:ext cx="10429874" cy="2107581"/>
          </a:xfrm>
          <a:custGeom>
            <a:avLst/>
            <a:gdLst>
              <a:gd name="connsiteX0" fmla="*/ 2352675 w 10429874"/>
              <a:gd name="connsiteY0" fmla="*/ 1550377 h 2107581"/>
              <a:gd name="connsiteX1" fmla="*/ 2352675 w 10429874"/>
              <a:gd name="connsiteY1" fmla="*/ 2107581 h 2107581"/>
              <a:gd name="connsiteX2" fmla="*/ 0 w 10429874"/>
              <a:gd name="connsiteY2" fmla="*/ 2107581 h 2107581"/>
              <a:gd name="connsiteX3" fmla="*/ 1976904 w 10429874"/>
              <a:gd name="connsiteY3" fmla="*/ 1672683 h 2107581"/>
              <a:gd name="connsiteX4" fmla="*/ 2341503 w 10429874"/>
              <a:gd name="connsiteY4" fmla="*/ 1554724 h 2107581"/>
              <a:gd name="connsiteX5" fmla="*/ 7102474 w 10429874"/>
              <a:gd name="connsiteY5" fmla="*/ 975744 h 2107581"/>
              <a:gd name="connsiteX6" fmla="*/ 7165732 w 10429874"/>
              <a:gd name="connsiteY6" fmla="*/ 1014914 h 2107581"/>
              <a:gd name="connsiteX7" fmla="*/ 8330263 w 10429874"/>
              <a:gd name="connsiteY7" fmla="*/ 1639230 h 2107581"/>
              <a:gd name="connsiteX8" fmla="*/ 8848349 w 10429874"/>
              <a:gd name="connsiteY8" fmla="*/ 1817649 h 2107581"/>
              <a:gd name="connsiteX9" fmla="*/ 9707281 w 10429874"/>
              <a:gd name="connsiteY9" fmla="*/ 2007220 h 2107581"/>
              <a:gd name="connsiteX10" fmla="*/ 10429874 w 10429874"/>
              <a:gd name="connsiteY10" fmla="*/ 2107581 h 2107581"/>
              <a:gd name="connsiteX11" fmla="*/ 7102474 w 10429874"/>
              <a:gd name="connsiteY11" fmla="*/ 2107581 h 2107581"/>
              <a:gd name="connsiteX12" fmla="*/ 3679541 w 10429874"/>
              <a:gd name="connsiteY12" fmla="*/ 772248 h 2107581"/>
              <a:gd name="connsiteX13" fmla="*/ 3679541 w 10429874"/>
              <a:gd name="connsiteY13" fmla="*/ 2107581 h 2107581"/>
              <a:gd name="connsiteX14" fmla="*/ 2505075 w 10429874"/>
              <a:gd name="connsiteY14" fmla="*/ 2107581 h 2107581"/>
              <a:gd name="connsiteX15" fmla="*/ 2505075 w 10429874"/>
              <a:gd name="connsiteY15" fmla="*/ 1492926 h 2107581"/>
              <a:gd name="connsiteX16" fmla="*/ 2500324 w 10429874"/>
              <a:gd name="connsiteY16" fmla="*/ 1492926 h 2107581"/>
              <a:gd name="connsiteX17" fmla="*/ 2650927 w 10429874"/>
              <a:gd name="connsiteY17" fmla="*/ 1434326 h 2107581"/>
              <a:gd name="connsiteX18" fmla="*/ 3203948 w 10429874"/>
              <a:gd name="connsiteY18" fmla="*/ 1148576 h 2107581"/>
              <a:gd name="connsiteX19" fmla="*/ 3601260 w 10429874"/>
              <a:gd name="connsiteY19" fmla="*/ 843475 h 2107581"/>
              <a:gd name="connsiteX20" fmla="*/ 5392222 w 10429874"/>
              <a:gd name="connsiteY20" fmla="*/ 20104 h 2107581"/>
              <a:gd name="connsiteX21" fmla="*/ 5416888 w 10429874"/>
              <a:gd name="connsiteY21" fmla="*/ 23348 h 2107581"/>
              <a:gd name="connsiteX22" fmla="*/ 6217021 w 10429874"/>
              <a:gd name="connsiteY22" fmla="*/ 323386 h 2107581"/>
              <a:gd name="connsiteX23" fmla="*/ 6790921 w 10429874"/>
              <a:gd name="connsiteY23" fmla="*/ 765341 h 2107581"/>
              <a:gd name="connsiteX24" fmla="*/ 6934972 w 10429874"/>
              <a:gd name="connsiteY24" fmla="*/ 865466 h 2107581"/>
              <a:gd name="connsiteX25" fmla="*/ 6934972 w 10429874"/>
              <a:gd name="connsiteY25" fmla="*/ 2107581 h 2107581"/>
              <a:gd name="connsiteX26" fmla="*/ 5392222 w 10429874"/>
              <a:gd name="connsiteY26" fmla="*/ 2107581 h 2107581"/>
              <a:gd name="connsiteX27" fmla="*/ 5153585 w 10429874"/>
              <a:gd name="connsiteY27" fmla="*/ 0 h 2107581"/>
              <a:gd name="connsiteX28" fmla="*/ 5231341 w 10429874"/>
              <a:gd name="connsiteY28" fmla="*/ 3418 h 2107581"/>
              <a:gd name="connsiteX29" fmla="*/ 5231341 w 10429874"/>
              <a:gd name="connsiteY29" fmla="*/ 2107581 h 2107581"/>
              <a:gd name="connsiteX30" fmla="*/ 4146111 w 10429874"/>
              <a:gd name="connsiteY30" fmla="*/ 2107581 h 2107581"/>
              <a:gd name="connsiteX31" fmla="*/ 4146111 w 10429874"/>
              <a:gd name="connsiteY31" fmla="*/ 378967 h 2107581"/>
              <a:gd name="connsiteX32" fmla="*/ 4212851 w 10429874"/>
              <a:gd name="connsiteY32" fmla="*/ 334537 h 2107581"/>
              <a:gd name="connsiteX33" fmla="*/ 5153585 w 10429874"/>
              <a:gd name="connsiteY33" fmla="*/ 0 h 210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429874" h="2107581">
                <a:moveTo>
                  <a:pt x="2352675" y="1550377"/>
                </a:moveTo>
                <a:lnTo>
                  <a:pt x="2352675" y="2107581"/>
                </a:lnTo>
                <a:lnTo>
                  <a:pt x="0" y="2107581"/>
                </a:lnTo>
                <a:cubicBezTo>
                  <a:pt x="704413" y="1934736"/>
                  <a:pt x="1442913" y="1832517"/>
                  <a:pt x="1976904" y="1672683"/>
                </a:cubicBezTo>
                <a:cubicBezTo>
                  <a:pt x="2110402" y="1632725"/>
                  <a:pt x="2230550" y="1593928"/>
                  <a:pt x="2341503" y="1554724"/>
                </a:cubicBezTo>
                <a:close/>
                <a:moveTo>
                  <a:pt x="7102474" y="975744"/>
                </a:moveTo>
                <a:lnTo>
                  <a:pt x="7165732" y="1014914"/>
                </a:lnTo>
                <a:cubicBezTo>
                  <a:pt x="7528248" y="1237960"/>
                  <a:pt x="8051906" y="1548162"/>
                  <a:pt x="8330263" y="1639230"/>
                </a:cubicBezTo>
                <a:cubicBezTo>
                  <a:pt x="8648386" y="1743308"/>
                  <a:pt x="8618846" y="1756317"/>
                  <a:pt x="8848349" y="1817649"/>
                </a:cubicBezTo>
                <a:cubicBezTo>
                  <a:pt x="9077851" y="1878981"/>
                  <a:pt x="9443694" y="1958898"/>
                  <a:pt x="9707281" y="2007220"/>
                </a:cubicBezTo>
                <a:cubicBezTo>
                  <a:pt x="9970869" y="2055542"/>
                  <a:pt x="10199234" y="2086208"/>
                  <a:pt x="10429874" y="2107581"/>
                </a:cubicBezTo>
                <a:lnTo>
                  <a:pt x="7102474" y="2107581"/>
                </a:lnTo>
                <a:close/>
                <a:moveTo>
                  <a:pt x="3679541" y="772248"/>
                </a:moveTo>
                <a:lnTo>
                  <a:pt x="3679541" y="2107581"/>
                </a:lnTo>
                <a:lnTo>
                  <a:pt x="2505075" y="2107581"/>
                </a:lnTo>
                <a:lnTo>
                  <a:pt x="2505075" y="1492926"/>
                </a:lnTo>
                <a:lnTo>
                  <a:pt x="2500324" y="1492926"/>
                </a:lnTo>
                <a:lnTo>
                  <a:pt x="2650927" y="1434326"/>
                </a:lnTo>
                <a:cubicBezTo>
                  <a:pt x="2844357" y="1351156"/>
                  <a:pt x="3017620" y="1260088"/>
                  <a:pt x="3203948" y="1148576"/>
                </a:cubicBezTo>
                <a:cubicBezTo>
                  <a:pt x="3343695" y="1064942"/>
                  <a:pt x="3474814" y="956479"/>
                  <a:pt x="3601260" y="843475"/>
                </a:cubicBezTo>
                <a:close/>
                <a:moveTo>
                  <a:pt x="5392222" y="20104"/>
                </a:moveTo>
                <a:lnTo>
                  <a:pt x="5416888" y="23348"/>
                </a:lnTo>
                <a:cubicBezTo>
                  <a:pt x="5689990" y="70043"/>
                  <a:pt x="5983542" y="182601"/>
                  <a:pt x="6217021" y="323386"/>
                </a:cubicBezTo>
                <a:cubicBezTo>
                  <a:pt x="6450500" y="464171"/>
                  <a:pt x="6588117" y="609137"/>
                  <a:pt x="6790921" y="765341"/>
                </a:cubicBezTo>
                <a:lnTo>
                  <a:pt x="6934972" y="865466"/>
                </a:lnTo>
                <a:lnTo>
                  <a:pt x="6934972" y="2107581"/>
                </a:lnTo>
                <a:lnTo>
                  <a:pt x="5392222" y="2107581"/>
                </a:lnTo>
                <a:close/>
                <a:moveTo>
                  <a:pt x="5153585" y="0"/>
                </a:moveTo>
                <a:lnTo>
                  <a:pt x="5231341" y="3418"/>
                </a:lnTo>
                <a:lnTo>
                  <a:pt x="5231341" y="2107581"/>
                </a:lnTo>
                <a:lnTo>
                  <a:pt x="4146111" y="2107581"/>
                </a:lnTo>
                <a:lnTo>
                  <a:pt x="4146111" y="378967"/>
                </a:lnTo>
                <a:lnTo>
                  <a:pt x="4212851" y="334537"/>
                </a:lnTo>
                <a:cubicBezTo>
                  <a:pt x="4537791" y="143108"/>
                  <a:pt x="4819556" y="1859"/>
                  <a:pt x="5153585" y="0"/>
                </a:cubicBezTo>
                <a:close/>
              </a:path>
            </a:pathLst>
          </a:cu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p:cNvSpPr txBox="1"/>
          <p:nvPr/>
        </p:nvSpPr>
        <p:spPr>
          <a:xfrm>
            <a:off x="197962" y="5046808"/>
            <a:ext cx="9087439" cy="830997"/>
          </a:xfrm>
          <a:prstGeom prst="rect">
            <a:avLst/>
          </a:prstGeom>
          <a:noFill/>
          <a:ln>
            <a:solidFill>
              <a:srgbClr val="0070C0"/>
            </a:solidFill>
          </a:ln>
        </p:spPr>
        <p:txBody>
          <a:bodyPr wrap="square" rtlCol="0">
            <a:spAutoFit/>
          </a:bodyPr>
          <a:lstStyle/>
          <a:p>
            <a:pPr algn="ctr"/>
            <a:r>
              <a:rPr lang="en-IN" sz="2400" b="1" dirty="0"/>
              <a:t>Product Adoption Curve</a:t>
            </a:r>
          </a:p>
          <a:p>
            <a:pPr algn="ctr"/>
            <a:r>
              <a:rPr lang="en-IN" sz="2400" b="1" dirty="0"/>
              <a:t>Types of consumers from new product adoption perspective</a:t>
            </a:r>
            <a:endParaRPr lang="en-US" sz="2400" b="1" dirty="0"/>
          </a:p>
        </p:txBody>
      </p:sp>
      <p:sp>
        <p:nvSpPr>
          <p:cNvPr id="3" name="TextBox 2"/>
          <p:cNvSpPr txBox="1"/>
          <p:nvPr/>
        </p:nvSpPr>
        <p:spPr>
          <a:xfrm>
            <a:off x="444246" y="3888961"/>
            <a:ext cx="2376775" cy="830997"/>
          </a:xfrm>
          <a:prstGeom prst="rect">
            <a:avLst/>
          </a:prstGeom>
          <a:noFill/>
        </p:spPr>
        <p:txBody>
          <a:bodyPr wrap="square" rtlCol="0">
            <a:spAutoFit/>
          </a:bodyPr>
          <a:lstStyle/>
          <a:p>
            <a:pPr algn="ctr"/>
            <a:r>
              <a:rPr lang="en-IN" sz="2400" b="1" dirty="0"/>
              <a:t>Innovator</a:t>
            </a:r>
          </a:p>
          <a:p>
            <a:pPr algn="ctr"/>
            <a:r>
              <a:rPr lang="en-IN" sz="2400" b="1" dirty="0"/>
              <a:t>2.5%</a:t>
            </a:r>
            <a:endParaRPr lang="en-US" sz="2400" b="1" dirty="0"/>
          </a:p>
        </p:txBody>
      </p:sp>
      <p:sp>
        <p:nvSpPr>
          <p:cNvPr id="12" name="TextBox 11"/>
          <p:cNvSpPr txBox="1"/>
          <p:nvPr/>
        </p:nvSpPr>
        <p:spPr>
          <a:xfrm>
            <a:off x="2638959" y="3862867"/>
            <a:ext cx="2050354" cy="1200329"/>
          </a:xfrm>
          <a:prstGeom prst="rect">
            <a:avLst/>
          </a:prstGeom>
          <a:noFill/>
        </p:spPr>
        <p:txBody>
          <a:bodyPr wrap="square" rtlCol="0">
            <a:spAutoFit/>
          </a:bodyPr>
          <a:lstStyle>
            <a:defPPr>
              <a:defRPr lang="en-US"/>
            </a:defPPr>
            <a:lvl1pPr>
              <a:defRPr sz="2400" b="1"/>
            </a:lvl1pPr>
          </a:lstStyle>
          <a:p>
            <a:pPr algn="ctr"/>
            <a:r>
              <a:rPr lang="en-IN" dirty="0"/>
              <a:t>Early Adopters </a:t>
            </a:r>
          </a:p>
          <a:p>
            <a:pPr algn="ctr"/>
            <a:r>
              <a:rPr lang="en-IN" dirty="0"/>
              <a:t>13.5%</a:t>
            </a:r>
            <a:endParaRPr lang="en-US" dirty="0"/>
          </a:p>
        </p:txBody>
      </p:sp>
      <p:sp>
        <p:nvSpPr>
          <p:cNvPr id="13" name="TextBox 12"/>
          <p:cNvSpPr txBox="1"/>
          <p:nvPr/>
        </p:nvSpPr>
        <p:spPr>
          <a:xfrm>
            <a:off x="4509859" y="3888961"/>
            <a:ext cx="1574786" cy="1200329"/>
          </a:xfrm>
          <a:prstGeom prst="rect">
            <a:avLst/>
          </a:prstGeom>
          <a:noFill/>
        </p:spPr>
        <p:txBody>
          <a:bodyPr wrap="square" rtlCol="0">
            <a:spAutoFit/>
          </a:bodyPr>
          <a:lstStyle>
            <a:defPPr>
              <a:defRPr lang="en-US"/>
            </a:defPPr>
            <a:lvl1pPr>
              <a:defRPr sz="2400" b="1"/>
            </a:lvl1pPr>
          </a:lstStyle>
          <a:p>
            <a:pPr algn="ctr"/>
            <a:r>
              <a:rPr lang="en-IN" dirty="0"/>
              <a:t>Early Majority</a:t>
            </a:r>
          </a:p>
          <a:p>
            <a:pPr algn="ctr"/>
            <a:r>
              <a:rPr lang="en-IN" dirty="0"/>
              <a:t>34%</a:t>
            </a:r>
            <a:endParaRPr lang="en-US" dirty="0"/>
          </a:p>
        </p:txBody>
      </p:sp>
      <p:sp>
        <p:nvSpPr>
          <p:cNvPr id="14" name="TextBox 13"/>
          <p:cNvSpPr txBox="1"/>
          <p:nvPr/>
        </p:nvSpPr>
        <p:spPr>
          <a:xfrm>
            <a:off x="5972324" y="3846479"/>
            <a:ext cx="1508898" cy="1200329"/>
          </a:xfrm>
          <a:prstGeom prst="rect">
            <a:avLst/>
          </a:prstGeom>
          <a:noFill/>
        </p:spPr>
        <p:txBody>
          <a:bodyPr wrap="square" rtlCol="0">
            <a:spAutoFit/>
          </a:bodyPr>
          <a:lstStyle>
            <a:defPPr>
              <a:defRPr lang="en-US"/>
            </a:defPPr>
            <a:lvl1pPr>
              <a:defRPr sz="2400" b="1"/>
            </a:lvl1pPr>
          </a:lstStyle>
          <a:p>
            <a:pPr algn="ctr"/>
            <a:r>
              <a:rPr lang="en-IN" dirty="0"/>
              <a:t>Late Majority</a:t>
            </a:r>
          </a:p>
          <a:p>
            <a:pPr algn="ctr"/>
            <a:r>
              <a:rPr lang="en-IN" dirty="0"/>
              <a:t>34%</a:t>
            </a:r>
            <a:endParaRPr lang="en-US" dirty="0"/>
          </a:p>
        </p:txBody>
      </p:sp>
      <p:sp>
        <p:nvSpPr>
          <p:cNvPr id="15" name="TextBox 14"/>
          <p:cNvSpPr txBox="1"/>
          <p:nvPr/>
        </p:nvSpPr>
        <p:spPr>
          <a:xfrm>
            <a:off x="7548628" y="4026966"/>
            <a:ext cx="2431209" cy="461665"/>
          </a:xfrm>
          <a:prstGeom prst="rect">
            <a:avLst/>
          </a:prstGeom>
          <a:noFill/>
        </p:spPr>
        <p:txBody>
          <a:bodyPr wrap="square" rtlCol="0">
            <a:spAutoFit/>
          </a:bodyPr>
          <a:lstStyle>
            <a:defPPr>
              <a:defRPr lang="en-US"/>
            </a:defPPr>
            <a:lvl1pPr>
              <a:defRPr sz="2400" b="1"/>
            </a:lvl1pPr>
          </a:lstStyle>
          <a:p>
            <a:pPr algn="ctr"/>
            <a:r>
              <a:rPr lang="en-IN" dirty="0"/>
              <a:t>Laggards 16% </a:t>
            </a:r>
            <a:endParaRPr lang="en-US" dirty="0"/>
          </a:p>
        </p:txBody>
      </p:sp>
      <p:sp>
        <p:nvSpPr>
          <p:cNvPr id="4" name="TextBox 3"/>
          <p:cNvSpPr txBox="1"/>
          <p:nvPr/>
        </p:nvSpPr>
        <p:spPr>
          <a:xfrm>
            <a:off x="1" y="976903"/>
            <a:ext cx="2234354" cy="1938992"/>
          </a:xfrm>
          <a:prstGeom prst="rect">
            <a:avLst/>
          </a:prstGeom>
          <a:gradFill flip="none" rotWithShape="1">
            <a:gsLst>
              <a:gs pos="0">
                <a:schemeClr val="accent6">
                  <a:lumMod val="5000"/>
                  <a:lumOff val="95000"/>
                </a:schemeClr>
              </a:gs>
              <a:gs pos="44000">
                <a:schemeClr val="accent6">
                  <a:lumMod val="45000"/>
                  <a:lumOff val="55000"/>
                </a:schemeClr>
              </a:gs>
              <a:gs pos="66000">
                <a:schemeClr val="accent6">
                  <a:lumMod val="45000"/>
                  <a:lumOff val="55000"/>
                </a:schemeClr>
              </a:gs>
              <a:gs pos="100000">
                <a:schemeClr val="accent1">
                  <a:lumMod val="50000"/>
                  <a:alpha val="44000"/>
                </a:schemeClr>
              </a:gs>
            </a:gsLst>
            <a:lin ang="5400000" scaled="1"/>
            <a:tileRect/>
          </a:gradFill>
        </p:spPr>
        <p:txBody>
          <a:bodyPr wrap="square" rtlCol="0">
            <a:spAutoFit/>
          </a:bodyPr>
          <a:lstStyle/>
          <a:p>
            <a:r>
              <a:rPr lang="en-IN" sz="2000" b="1" dirty="0" smtClean="0"/>
              <a:t>Adventuresome, </a:t>
            </a:r>
            <a:r>
              <a:rPr lang="en-IN" sz="2000" b="1" dirty="0"/>
              <a:t>usually highly educated, inquisitive, innovative mind, risk </a:t>
            </a:r>
            <a:r>
              <a:rPr lang="en-IN" sz="2000" b="1" dirty="0" smtClean="0"/>
              <a:t>takers.</a:t>
            </a:r>
            <a:endParaRPr lang="en-US" sz="2000" b="1" dirty="0"/>
          </a:p>
        </p:txBody>
      </p:sp>
      <p:sp>
        <p:nvSpPr>
          <p:cNvPr id="16" name="TextBox 15"/>
          <p:cNvSpPr txBox="1"/>
          <p:nvPr/>
        </p:nvSpPr>
        <p:spPr>
          <a:xfrm>
            <a:off x="2283895" y="439644"/>
            <a:ext cx="1906725" cy="193899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txBody>
          <a:bodyPr wrap="square" rtlCol="0">
            <a:spAutoFit/>
          </a:bodyPr>
          <a:lstStyle/>
          <a:p>
            <a:r>
              <a:rPr lang="en-IN" sz="2000" dirty="0"/>
              <a:t>Leaders in respective segment, educated and </a:t>
            </a:r>
            <a:r>
              <a:rPr lang="en-IN" sz="2000" dirty="0" smtClean="0"/>
              <a:t>knowledgeable, </a:t>
            </a:r>
            <a:r>
              <a:rPr lang="en-IN" sz="2000" dirty="0"/>
              <a:t>ok with </a:t>
            </a:r>
            <a:r>
              <a:rPr lang="en-IN" sz="2000" dirty="0" smtClean="0"/>
              <a:t>risk.</a:t>
            </a:r>
            <a:endParaRPr lang="en-US" sz="2000" dirty="0"/>
          </a:p>
        </p:txBody>
      </p:sp>
      <p:sp>
        <p:nvSpPr>
          <p:cNvPr id="17" name="TextBox 16"/>
          <p:cNvSpPr txBox="1"/>
          <p:nvPr/>
        </p:nvSpPr>
        <p:spPr>
          <a:xfrm>
            <a:off x="4689312" y="413885"/>
            <a:ext cx="1686412" cy="2031325"/>
          </a:xfrm>
          <a:prstGeom prst="rect">
            <a:avLst/>
          </a:prstGeom>
          <a:gradFill>
            <a:gsLst>
              <a:gs pos="3000">
                <a:srgbClr val="487AA9"/>
              </a:gs>
              <a:gs pos="39000">
                <a:schemeClr val="accent1">
                  <a:lumMod val="45000"/>
                  <a:lumOff val="55000"/>
                  <a:alpha val="40000"/>
                </a:schemeClr>
              </a:gs>
              <a:gs pos="83000">
                <a:schemeClr val="accent1">
                  <a:lumMod val="45000"/>
                  <a:lumOff val="55000"/>
                  <a:alpha val="8000"/>
                </a:schemeClr>
              </a:gs>
              <a:gs pos="100000">
                <a:schemeClr val="accent1">
                  <a:lumMod val="30000"/>
                  <a:lumOff val="70000"/>
                  <a:alpha val="0"/>
                </a:schemeClr>
              </a:gs>
            </a:gsLst>
            <a:lin ang="5400000" scaled="1"/>
          </a:gradFill>
        </p:spPr>
        <p:txBody>
          <a:bodyPr wrap="square" rtlCol="0">
            <a:spAutoFit/>
          </a:bodyPr>
          <a:lstStyle/>
          <a:p>
            <a:r>
              <a:rPr lang="en-IN" sz="1800" dirty="0"/>
              <a:t>Socially active, take calculated risk, need a lot of validation to trust a new </a:t>
            </a:r>
            <a:r>
              <a:rPr lang="en-IN" sz="1800" dirty="0" smtClean="0"/>
              <a:t>product.</a:t>
            </a:r>
            <a:endParaRPr lang="en-US" sz="1800" dirty="0"/>
          </a:p>
        </p:txBody>
      </p:sp>
      <p:sp>
        <p:nvSpPr>
          <p:cNvPr id="18" name="TextBox 17"/>
          <p:cNvSpPr txBox="1"/>
          <p:nvPr/>
        </p:nvSpPr>
        <p:spPr>
          <a:xfrm>
            <a:off x="6494708" y="439644"/>
            <a:ext cx="2149532" cy="2246769"/>
          </a:xfrm>
          <a:prstGeom prst="rect">
            <a:avLst/>
          </a:prstGeom>
          <a:gradFill>
            <a:gsLst>
              <a:gs pos="0">
                <a:schemeClr val="accent1">
                  <a:tint val="50000"/>
                  <a:satMod val="300000"/>
                  <a:alpha val="0"/>
                </a:schemeClr>
              </a:gs>
              <a:gs pos="6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000" dirty="0"/>
              <a:t>Look for validation and revalidation, concerned for value  for money. Averse to new </a:t>
            </a:r>
            <a:r>
              <a:rPr lang="en-IN" sz="2000" dirty="0" smtClean="0"/>
              <a:t>experiment.</a:t>
            </a:r>
            <a:endParaRPr lang="en-US" sz="2000" dirty="0"/>
          </a:p>
        </p:txBody>
      </p:sp>
      <p:sp>
        <p:nvSpPr>
          <p:cNvPr id="19" name="TextBox 18"/>
          <p:cNvSpPr txBox="1"/>
          <p:nvPr/>
        </p:nvSpPr>
        <p:spPr>
          <a:xfrm>
            <a:off x="8665086" y="1048601"/>
            <a:ext cx="1625838" cy="1938992"/>
          </a:xfrm>
          <a:prstGeom prst="rect">
            <a:avLst/>
          </a:prstGeom>
          <a:gradFill>
            <a:gsLst>
              <a:gs pos="0">
                <a:schemeClr val="accent6">
                  <a:lumMod val="50000"/>
                  <a:alpha val="52000"/>
                </a:schemeClr>
              </a:gs>
              <a:gs pos="35000">
                <a:schemeClr val="accent6">
                  <a:lumMod val="60000"/>
                  <a:lumOff val="40000"/>
                </a:schemeClr>
              </a:gs>
              <a:gs pos="100000">
                <a:schemeClr val="accent6">
                  <a:tint val="15000"/>
                  <a:satMod val="350000"/>
                </a:schemeClr>
              </a:gs>
            </a:gsLst>
          </a:gra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IN" sz="2000" dirty="0"/>
              <a:t>Complacent, averse to try lesser known product, risk averse.</a:t>
            </a:r>
            <a:endParaRPr lang="en-US" sz="2000" dirty="0"/>
          </a:p>
        </p:txBody>
      </p:sp>
      <p:sp>
        <p:nvSpPr>
          <p:cNvPr id="2" name="TextBox 1"/>
          <p:cNvSpPr txBox="1"/>
          <p:nvPr/>
        </p:nvSpPr>
        <p:spPr>
          <a:xfrm>
            <a:off x="9727772" y="365125"/>
            <a:ext cx="2464228" cy="523220"/>
          </a:xfrm>
          <a:prstGeom prst="rect">
            <a:avLst/>
          </a:prstGeom>
          <a:noFill/>
        </p:spPr>
        <p:txBody>
          <a:bodyPr wrap="square" rtlCol="0">
            <a:spAutoFit/>
          </a:bodyPr>
          <a:lstStyle/>
          <a:p>
            <a:r>
              <a:rPr lang="en-IN" b="1" dirty="0" err="1" smtClean="0"/>
              <a:t>Geofrey</a:t>
            </a:r>
            <a:r>
              <a:rPr lang="en-IN" b="1" dirty="0" smtClean="0"/>
              <a:t> Moore: Crossing </a:t>
            </a:r>
            <a:r>
              <a:rPr lang="en-IN" b="1" dirty="0"/>
              <a:t>the chasm.</a:t>
            </a:r>
            <a:endParaRPr lang="en-US" b="1" dirty="0"/>
          </a:p>
        </p:txBody>
      </p:sp>
      <p:cxnSp>
        <p:nvCxnSpPr>
          <p:cNvPr id="21" name="Straight Connector 20"/>
          <p:cNvCxnSpPr/>
          <p:nvPr/>
        </p:nvCxnSpPr>
        <p:spPr>
          <a:xfrm>
            <a:off x="329184" y="3894623"/>
            <a:ext cx="11201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9BB5CA-2424-457C-A47F-A5908BE2249E}"/>
              </a:ext>
            </a:extLst>
          </p:cNvPr>
          <p:cNvCxnSpPr>
            <a:cxnSpLocks/>
          </p:cNvCxnSpPr>
          <p:nvPr/>
        </p:nvCxnSpPr>
        <p:spPr>
          <a:xfrm>
            <a:off x="2936083" y="2791838"/>
            <a:ext cx="0" cy="225497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C1C035-CDDF-452C-BA25-FD5F779ECEAE}"/>
              </a:ext>
            </a:extLst>
          </p:cNvPr>
          <p:cNvCxnSpPr>
            <a:cxnSpLocks/>
          </p:cNvCxnSpPr>
          <p:nvPr/>
        </p:nvCxnSpPr>
        <p:spPr>
          <a:xfrm>
            <a:off x="4509859" y="2791838"/>
            <a:ext cx="0" cy="225497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8A3898-73B9-4866-9AEB-191C1CBD98B2}"/>
              </a:ext>
            </a:extLst>
          </p:cNvPr>
          <p:cNvCxnSpPr>
            <a:cxnSpLocks/>
          </p:cNvCxnSpPr>
          <p:nvPr/>
        </p:nvCxnSpPr>
        <p:spPr>
          <a:xfrm>
            <a:off x="5866518" y="2791838"/>
            <a:ext cx="0" cy="225497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B860E17-DC76-4BC1-8004-3D851AB77E07}"/>
              </a:ext>
            </a:extLst>
          </p:cNvPr>
          <p:cNvCxnSpPr>
            <a:cxnSpLocks/>
          </p:cNvCxnSpPr>
          <p:nvPr/>
        </p:nvCxnSpPr>
        <p:spPr>
          <a:xfrm>
            <a:off x="7569474" y="2808226"/>
            <a:ext cx="0" cy="225497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0823E4A-DB84-4DAF-BC39-26D8FF2C33C3}"/>
              </a:ext>
            </a:extLst>
          </p:cNvPr>
          <p:cNvSpPr/>
          <p:nvPr/>
        </p:nvSpPr>
        <p:spPr>
          <a:xfrm>
            <a:off x="4212077" y="1770652"/>
            <a:ext cx="477235" cy="2050608"/>
          </a:xfrm>
          <a:prstGeom prst="rect">
            <a:avLst/>
          </a:prstGeom>
          <a:pattFill prst="horzBrick">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3"/>
          <a:stretch>
            <a:fillRect/>
          </a:stretch>
        </p:blipFill>
        <p:spPr>
          <a:xfrm>
            <a:off x="10347195" y="888345"/>
            <a:ext cx="1778325" cy="2671405"/>
          </a:xfrm>
          <a:prstGeom prst="rect">
            <a:avLst/>
          </a:prstGeom>
        </p:spPr>
      </p:pic>
      <p:sp>
        <p:nvSpPr>
          <p:cNvPr id="6" name="Freeform 5"/>
          <p:cNvSpPr/>
          <p:nvPr/>
        </p:nvSpPr>
        <p:spPr>
          <a:xfrm>
            <a:off x="4713402" y="1150070"/>
            <a:ext cx="3827283" cy="914400"/>
          </a:xfrm>
          <a:custGeom>
            <a:avLst/>
            <a:gdLst>
              <a:gd name="connsiteX0" fmla="*/ 0 w 3827283"/>
              <a:gd name="connsiteY0" fmla="*/ 914400 h 914400"/>
              <a:gd name="connsiteX1" fmla="*/ 546755 w 3827283"/>
              <a:gd name="connsiteY1" fmla="*/ 622169 h 914400"/>
              <a:gd name="connsiteX2" fmla="*/ 1470582 w 3827283"/>
              <a:gd name="connsiteY2" fmla="*/ 395926 h 914400"/>
              <a:gd name="connsiteX3" fmla="*/ 2733773 w 3827283"/>
              <a:gd name="connsiteY3" fmla="*/ 197963 h 914400"/>
              <a:gd name="connsiteX4" fmla="*/ 3827283 w 3827283"/>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7283" h="914400">
                <a:moveTo>
                  <a:pt x="0" y="914400"/>
                </a:moveTo>
                <a:cubicBezTo>
                  <a:pt x="150829" y="811490"/>
                  <a:pt x="301658" y="708581"/>
                  <a:pt x="546755" y="622169"/>
                </a:cubicBezTo>
                <a:cubicBezTo>
                  <a:pt x="791852" y="535757"/>
                  <a:pt x="1106079" y="466627"/>
                  <a:pt x="1470582" y="395926"/>
                </a:cubicBezTo>
                <a:cubicBezTo>
                  <a:pt x="1835085" y="325225"/>
                  <a:pt x="2340990" y="263951"/>
                  <a:pt x="2733773" y="197963"/>
                </a:cubicBezTo>
                <a:cubicBezTo>
                  <a:pt x="3126557" y="131975"/>
                  <a:pt x="3476920" y="65987"/>
                  <a:pt x="3827283"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0945851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accent5">
                    <a:lumMod val="75000"/>
                  </a:schemeClr>
                </a:solidFill>
              </a:rPr>
              <a:t>Learn</a:t>
            </a:r>
            <a:endParaRPr lang="en-IN" sz="3200" b="1" dirty="0">
              <a:solidFill>
                <a:schemeClr val="accent5">
                  <a:lumMod val="75000"/>
                </a:schemeClr>
              </a:solidFill>
            </a:endParaRPr>
          </a:p>
        </p:txBody>
      </p:sp>
      <p:sp>
        <p:nvSpPr>
          <p:cNvPr id="3" name="Content Placeholder 2"/>
          <p:cNvSpPr>
            <a:spLocks noGrp="1"/>
          </p:cNvSpPr>
          <p:nvPr>
            <p:ph idx="1"/>
          </p:nvPr>
        </p:nvSpPr>
        <p:spPr>
          <a:xfrm>
            <a:off x="579582" y="1690688"/>
            <a:ext cx="10515600" cy="3309329"/>
          </a:xfrm>
        </p:spPr>
        <p:txBody>
          <a:bodyPr/>
          <a:lstStyle/>
          <a:p>
            <a:r>
              <a:rPr lang="en-US" b="1" dirty="0" smtClean="0">
                <a:solidFill>
                  <a:schemeClr val="accent5">
                    <a:lumMod val="50000"/>
                  </a:schemeClr>
                </a:solidFill>
              </a:rPr>
              <a:t>Learning through failure is an integral part in a startup journey.</a:t>
            </a:r>
          </a:p>
          <a:p>
            <a:r>
              <a:rPr lang="en-US" b="1" dirty="0" smtClean="0">
                <a:solidFill>
                  <a:schemeClr val="accent5">
                    <a:lumMod val="50000"/>
                  </a:schemeClr>
                </a:solidFill>
              </a:rPr>
              <a:t>However, validated learning can accelerate the process of product development and help achieve success with minimum resources.</a:t>
            </a:r>
          </a:p>
          <a:p>
            <a:r>
              <a:rPr lang="en-US" b="1" dirty="0">
                <a:solidFill>
                  <a:schemeClr val="accent5">
                    <a:lumMod val="50000"/>
                  </a:schemeClr>
                </a:solidFill>
              </a:rPr>
              <a:t>The goal is to </a:t>
            </a:r>
            <a:r>
              <a:rPr lang="en-US" b="1" dirty="0" smtClean="0">
                <a:solidFill>
                  <a:schemeClr val="accent5">
                    <a:lumMod val="50000"/>
                  </a:schemeClr>
                </a:solidFill>
              </a:rPr>
              <a:t>quickly evolve a marketable product that is an absolute product-market-fit with minimum possible cost. </a:t>
            </a:r>
            <a:endParaRPr lang="en-IN" b="1" dirty="0">
              <a:solidFill>
                <a:schemeClr val="accent5">
                  <a:lumMod val="50000"/>
                </a:schemeClr>
              </a:solidFill>
            </a:endParaRPr>
          </a:p>
        </p:txBody>
      </p:sp>
    </p:spTree>
    <p:extLst>
      <p:ext uri="{BB962C8B-B14F-4D97-AF65-F5344CB8AC3E}">
        <p14:creationId xmlns:p14="http://schemas.microsoft.com/office/powerpoint/2010/main" val="29491485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38200" y="1825625"/>
            <a:ext cx="10515600" cy="3339762"/>
          </a:xfrm>
        </p:spPr>
        <p:txBody>
          <a:bodyPr/>
          <a:lstStyle/>
          <a:p>
            <a:pPr marL="0" indent="0">
              <a:buNone/>
            </a:pPr>
            <a:r>
              <a:rPr lang="en-IN" b="1" dirty="0">
                <a:solidFill>
                  <a:schemeClr val="accent5">
                    <a:lumMod val="50000"/>
                  </a:schemeClr>
                </a:solidFill>
              </a:rPr>
              <a:t>The Solution </a:t>
            </a:r>
            <a:r>
              <a:rPr lang="en-IN" b="1" dirty="0" smtClean="0">
                <a:solidFill>
                  <a:schemeClr val="accent5">
                    <a:lumMod val="50000"/>
                  </a:schemeClr>
                </a:solidFill>
              </a:rPr>
              <a:t>is </a:t>
            </a:r>
            <a:r>
              <a:rPr lang="en-IN" b="1" dirty="0">
                <a:solidFill>
                  <a:schemeClr val="accent5">
                    <a:lumMod val="50000"/>
                  </a:schemeClr>
                </a:solidFill>
              </a:rPr>
              <a:t>to </a:t>
            </a:r>
            <a:r>
              <a:rPr lang="en-IN" b="1" dirty="0" smtClean="0">
                <a:solidFill>
                  <a:schemeClr val="accent5">
                    <a:lumMod val="50000"/>
                  </a:schemeClr>
                </a:solidFill>
              </a:rPr>
              <a:t>develop </a:t>
            </a:r>
            <a:r>
              <a:rPr lang="en-IN" b="1" dirty="0">
                <a:solidFill>
                  <a:schemeClr val="accent5">
                    <a:lumMod val="50000"/>
                  </a:schemeClr>
                </a:solidFill>
              </a:rPr>
              <a:t>Minimum Viable Product and put it </a:t>
            </a:r>
            <a:r>
              <a:rPr lang="en-IN" b="1" dirty="0" smtClean="0">
                <a:solidFill>
                  <a:schemeClr val="accent5">
                    <a:lumMod val="50000"/>
                  </a:schemeClr>
                </a:solidFill>
              </a:rPr>
              <a:t>through </a:t>
            </a:r>
            <a:r>
              <a:rPr lang="en-US" b="1" dirty="0" smtClean="0">
                <a:solidFill>
                  <a:schemeClr val="accent5">
                    <a:lumMod val="50000"/>
                  </a:schemeClr>
                </a:solidFill>
              </a:rPr>
              <a:t>validated learning, following the Build-Measure-Learn cycle – the  lean product development process formally explained by Eric </a:t>
            </a:r>
            <a:r>
              <a:rPr lang="en-US" b="1" dirty="0" err="1" smtClean="0">
                <a:solidFill>
                  <a:schemeClr val="accent5">
                    <a:lumMod val="50000"/>
                  </a:schemeClr>
                </a:solidFill>
              </a:rPr>
              <a:t>Ries</a:t>
            </a:r>
            <a:r>
              <a:rPr lang="en-US" b="1" dirty="0" smtClean="0">
                <a:solidFill>
                  <a:schemeClr val="accent5">
                    <a:lumMod val="50000"/>
                  </a:schemeClr>
                </a:solidFill>
              </a:rPr>
              <a:t> in his book “The Lean Startup”.</a:t>
            </a:r>
            <a:endParaRPr lang="en-IN" b="1" dirty="0">
              <a:solidFill>
                <a:schemeClr val="accent5">
                  <a:lumMod val="50000"/>
                </a:schemeClr>
              </a:solidFill>
            </a:endParaRPr>
          </a:p>
          <a:p>
            <a:pPr marL="0" indent="0">
              <a:buNone/>
            </a:pPr>
            <a:r>
              <a:rPr lang="en-US" b="1" dirty="0" smtClean="0">
                <a:solidFill>
                  <a:schemeClr val="accent5">
                    <a:lumMod val="50000"/>
                  </a:schemeClr>
                </a:solidFill>
              </a:rPr>
              <a:t>The </a:t>
            </a:r>
            <a:r>
              <a:rPr lang="en-US" b="1" dirty="0">
                <a:solidFill>
                  <a:schemeClr val="accent5">
                    <a:lumMod val="50000"/>
                  </a:schemeClr>
                </a:solidFill>
              </a:rPr>
              <a:t>goal is </a:t>
            </a:r>
            <a:r>
              <a:rPr lang="en-US" b="1" dirty="0" smtClean="0">
                <a:solidFill>
                  <a:schemeClr val="accent5">
                    <a:lumMod val="50000"/>
                  </a:schemeClr>
                </a:solidFill>
              </a:rPr>
              <a:t>also to</a:t>
            </a:r>
            <a:r>
              <a:rPr lang="en-US" b="1" dirty="0">
                <a:solidFill>
                  <a:schemeClr val="accent5">
                    <a:lumMod val="50000"/>
                  </a:schemeClr>
                </a:solidFill>
              </a:rPr>
              <a:t> </a:t>
            </a:r>
            <a:r>
              <a:rPr lang="en-US" b="1" dirty="0" smtClean="0">
                <a:solidFill>
                  <a:schemeClr val="accent5">
                    <a:lumMod val="50000"/>
                  </a:schemeClr>
                </a:solidFill>
              </a:rPr>
              <a:t>discover the minimum features that customers definitely want and eliminate those they do not. </a:t>
            </a:r>
          </a:p>
        </p:txBody>
      </p:sp>
    </p:spTree>
    <p:extLst>
      <p:ext uri="{BB962C8B-B14F-4D97-AF65-F5344CB8AC3E}">
        <p14:creationId xmlns:p14="http://schemas.microsoft.com/office/powerpoint/2010/main" val="2810954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accent5">
                    <a:lumMod val="75000"/>
                  </a:schemeClr>
                </a:solidFill>
              </a:rPr>
              <a:t>Charge Early</a:t>
            </a:r>
            <a:endParaRPr lang="en-IN" sz="3200" b="1" dirty="0">
              <a:solidFill>
                <a:schemeClr val="accent5">
                  <a:lumMod val="75000"/>
                </a:schemeClr>
              </a:solidFill>
            </a:endParaRPr>
          </a:p>
        </p:txBody>
      </p:sp>
      <p:sp>
        <p:nvSpPr>
          <p:cNvPr id="3" name="Text Placeholder 2"/>
          <p:cNvSpPr>
            <a:spLocks noGrp="1"/>
          </p:cNvSpPr>
          <p:nvPr>
            <p:ph type="body" idx="1"/>
          </p:nvPr>
        </p:nvSpPr>
        <p:spPr/>
        <p:txBody>
          <a:bodyPr/>
          <a:lstStyle/>
          <a:p>
            <a:r>
              <a:rPr lang="en-US" b="1" dirty="0" smtClean="0">
                <a:solidFill>
                  <a:schemeClr val="accent5">
                    <a:lumMod val="50000"/>
                  </a:schemeClr>
                </a:solidFill>
              </a:rPr>
              <a:t>Start </a:t>
            </a:r>
            <a:r>
              <a:rPr lang="en-US" b="1" dirty="0">
                <a:solidFill>
                  <a:schemeClr val="accent5">
                    <a:lumMod val="50000"/>
                  </a:schemeClr>
                </a:solidFill>
              </a:rPr>
              <a:t>with a </a:t>
            </a:r>
            <a:r>
              <a:rPr lang="en-US" b="1" dirty="0" smtClean="0">
                <a:solidFill>
                  <a:schemeClr val="accent5">
                    <a:lumMod val="50000"/>
                  </a:schemeClr>
                </a:solidFill>
              </a:rPr>
              <a:t>prototype of essential but minimum features.</a:t>
            </a:r>
          </a:p>
          <a:p>
            <a:r>
              <a:rPr lang="en-US" b="1" dirty="0" smtClean="0">
                <a:solidFill>
                  <a:schemeClr val="accent5">
                    <a:lumMod val="50000"/>
                  </a:schemeClr>
                </a:solidFill>
              </a:rPr>
              <a:t>Try charging</a:t>
            </a:r>
            <a:r>
              <a:rPr lang="en-US" b="1" dirty="0">
                <a:solidFill>
                  <a:schemeClr val="accent5">
                    <a:lumMod val="50000"/>
                  </a:schemeClr>
                </a:solidFill>
              </a:rPr>
              <a:t> customers </a:t>
            </a:r>
            <a:r>
              <a:rPr lang="en-US" b="1" dirty="0" smtClean="0">
                <a:solidFill>
                  <a:schemeClr val="accent5">
                    <a:lumMod val="50000"/>
                  </a:schemeClr>
                </a:solidFill>
              </a:rPr>
              <a:t>early, preferably from </a:t>
            </a:r>
            <a:r>
              <a:rPr lang="en-US" b="1" dirty="0">
                <a:solidFill>
                  <a:schemeClr val="accent5">
                    <a:lumMod val="50000"/>
                  </a:schemeClr>
                </a:solidFill>
              </a:rPr>
              <a:t>day </a:t>
            </a:r>
            <a:r>
              <a:rPr lang="en-US" b="1" dirty="0" smtClean="0">
                <a:solidFill>
                  <a:schemeClr val="accent5">
                    <a:lumMod val="50000"/>
                  </a:schemeClr>
                </a:solidFill>
              </a:rPr>
              <a:t>one. </a:t>
            </a:r>
          </a:p>
          <a:p>
            <a:r>
              <a:rPr lang="en-US" b="1" dirty="0" smtClean="0">
                <a:solidFill>
                  <a:schemeClr val="accent5">
                    <a:lumMod val="50000"/>
                  </a:schemeClr>
                </a:solidFill>
              </a:rPr>
              <a:t>Some early cash inflow goes a long way.</a:t>
            </a:r>
          </a:p>
          <a:p>
            <a:r>
              <a:rPr lang="en-US" b="1" dirty="0" smtClean="0">
                <a:solidFill>
                  <a:schemeClr val="accent5">
                    <a:lumMod val="50000"/>
                  </a:schemeClr>
                </a:solidFill>
              </a:rPr>
              <a:t>If customers are paying for the MVP, that is the real validation.</a:t>
            </a:r>
          </a:p>
        </p:txBody>
      </p:sp>
    </p:spTree>
    <p:extLst>
      <p:ext uri="{BB962C8B-B14F-4D97-AF65-F5344CB8AC3E}">
        <p14:creationId xmlns:p14="http://schemas.microsoft.com/office/powerpoint/2010/main" val="28362314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IN" dirty="0"/>
          </a:p>
        </p:txBody>
      </p:sp>
      <p:sp>
        <p:nvSpPr>
          <p:cNvPr id="3" name="Content Placeholder 2"/>
          <p:cNvSpPr>
            <a:spLocks noGrp="1"/>
          </p:cNvSpPr>
          <p:nvPr>
            <p:ph idx="1"/>
          </p:nvPr>
        </p:nvSpPr>
        <p:spPr/>
        <p:txBody>
          <a:bodyPr/>
          <a:lstStyle/>
          <a:p>
            <a:r>
              <a:rPr lang="en-US" dirty="0" smtClean="0"/>
              <a:t>Understand customers’ pain and available solutions</a:t>
            </a:r>
          </a:p>
          <a:p>
            <a:r>
              <a:rPr lang="en-US" dirty="0" smtClean="0"/>
              <a:t>Define existing solutions, ideate means to </a:t>
            </a:r>
            <a:r>
              <a:rPr lang="en-US" dirty="0"/>
              <a:t>maximize customer value</a:t>
            </a:r>
          </a:p>
          <a:p>
            <a:r>
              <a:rPr lang="en-US" dirty="0"/>
              <a:t>Identify the </a:t>
            </a:r>
            <a:r>
              <a:rPr lang="en-US" dirty="0" smtClean="0"/>
              <a:t>features that add value and eliminate those that do not and </a:t>
            </a:r>
            <a:r>
              <a:rPr lang="en-US" u="sng" dirty="0" smtClean="0"/>
              <a:t>eliminate waste</a:t>
            </a:r>
            <a:r>
              <a:rPr lang="en-US" dirty="0" smtClean="0"/>
              <a:t>.</a:t>
            </a:r>
            <a:endParaRPr lang="en-US" dirty="0"/>
          </a:p>
          <a:p>
            <a:r>
              <a:rPr lang="en-US" dirty="0" smtClean="0"/>
              <a:t>On-board some customers for evaluating the early prototype.</a:t>
            </a:r>
            <a:endParaRPr lang="en-US" dirty="0"/>
          </a:p>
          <a:p>
            <a:r>
              <a:rPr lang="en-US" dirty="0" smtClean="0"/>
              <a:t>Learn </a:t>
            </a:r>
            <a:r>
              <a:rPr lang="en-US" dirty="0"/>
              <a:t>and </a:t>
            </a:r>
            <a:r>
              <a:rPr lang="en-US" dirty="0" smtClean="0"/>
              <a:t>refine to improve.</a:t>
            </a:r>
          </a:p>
          <a:p>
            <a:r>
              <a:rPr lang="en-US" dirty="0" smtClean="0"/>
              <a:t>Charge early for keeping the cash flow running.</a:t>
            </a:r>
            <a:endParaRPr lang="en-US" dirty="0"/>
          </a:p>
        </p:txBody>
      </p:sp>
    </p:spTree>
    <p:extLst>
      <p:ext uri="{BB962C8B-B14F-4D97-AF65-F5344CB8AC3E}">
        <p14:creationId xmlns:p14="http://schemas.microsoft.com/office/powerpoint/2010/main" val="2763305783"/>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525949" y="1050169"/>
            <a:ext cx="10342181" cy="3920358"/>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1800"/>
              <a:buFont typeface="Noto Sans Symbols"/>
              <a:buChar char="⮚"/>
            </a:pPr>
            <a:r>
              <a:rPr lang="en-US" sz="1800" dirty="0">
                <a:hlinkClick r:id="rId3"/>
              </a:rPr>
              <a:t>https://unsplash.com/s/photos/background</a:t>
            </a:r>
            <a:r>
              <a:rPr lang="en-US" sz="1800" dirty="0"/>
              <a:t> for images</a:t>
            </a:r>
          </a:p>
          <a:p>
            <a:pPr>
              <a:lnSpc>
                <a:spcPct val="150000"/>
              </a:lnSpc>
              <a:buFont typeface="Wingdings" pitchFamily="2" charset="2"/>
              <a:buChar char="q"/>
            </a:pPr>
            <a:r>
              <a:rPr lang="en-US" sz="1800" dirty="0"/>
              <a:t> </a:t>
            </a:r>
            <a:r>
              <a:rPr lang="en-US" sz="1800" b="1" u="sng" dirty="0" err="1">
                <a:solidFill>
                  <a:schemeClr val="accent5">
                    <a:lumMod val="50000"/>
                  </a:schemeClr>
                </a:solidFill>
              </a:rPr>
              <a:t>Ries</a:t>
            </a:r>
            <a:r>
              <a:rPr lang="en-US" sz="1800" b="1" u="sng" dirty="0">
                <a:solidFill>
                  <a:schemeClr val="accent5">
                    <a:lumMod val="50000"/>
                  </a:schemeClr>
                </a:solidFill>
              </a:rPr>
              <a:t>, E. (2011). The lean startup: How today's entrepreneurs use continuous innovation to create radically successful businesses. Crown Books.</a:t>
            </a:r>
          </a:p>
          <a:p>
            <a:pPr>
              <a:lnSpc>
                <a:spcPct val="150000"/>
              </a:lnSpc>
              <a:buFont typeface="Wingdings" pitchFamily="2" charset="2"/>
              <a:buChar char="q"/>
            </a:pPr>
            <a:r>
              <a:rPr lang="en-US" sz="1800" dirty="0"/>
              <a:t>  Book Summary: The Lean Startup By Eric </a:t>
            </a:r>
            <a:r>
              <a:rPr lang="en-US" sz="1800" dirty="0" err="1"/>
              <a:t>Ries</a:t>
            </a:r>
            <a:endParaRPr lang="en-US" sz="1800" dirty="0"/>
          </a:p>
          <a:p>
            <a:pPr>
              <a:lnSpc>
                <a:spcPct val="150000"/>
              </a:lnSpc>
              <a:buFont typeface="Wingdings" pitchFamily="2" charset="2"/>
              <a:buChar char="q"/>
            </a:pPr>
            <a:r>
              <a:rPr lang="en-US" sz="1800" dirty="0"/>
              <a:t>  </a:t>
            </a:r>
            <a:r>
              <a:rPr lang="en-US" sz="1800" dirty="0" err="1"/>
              <a:t>Kander</a:t>
            </a:r>
            <a:r>
              <a:rPr lang="en-US" sz="1800" dirty="0"/>
              <a:t>, Diana. </a:t>
            </a:r>
            <a:r>
              <a:rPr lang="en-US" sz="1800" i="1" dirty="0"/>
              <a:t>All in Startup: Launching a New Idea when Everything is on the Line</a:t>
            </a:r>
            <a:r>
              <a:rPr lang="en-US" sz="1800" dirty="0"/>
              <a:t>. John Wiley &amp; Sons, 2014.</a:t>
            </a:r>
          </a:p>
          <a:p>
            <a:pPr>
              <a:lnSpc>
                <a:spcPct val="150000"/>
              </a:lnSpc>
              <a:buFont typeface="Wingdings" pitchFamily="2" charset="2"/>
              <a:buChar char="q"/>
            </a:pPr>
            <a:r>
              <a:rPr lang="en-US" sz="1800" dirty="0">
                <a:hlinkClick r:id="rId4"/>
              </a:rPr>
              <a:t> http://info.boardofinnovation.com/hubfs/Validation%20Guide%20compressed.pdf</a:t>
            </a:r>
            <a:endParaRPr lang="en-US" sz="1800" dirty="0"/>
          </a:p>
          <a:p>
            <a:pPr>
              <a:lnSpc>
                <a:spcPct val="150000"/>
              </a:lnSpc>
              <a:buFont typeface="Wingdings" pitchFamily="2" charset="2"/>
              <a:buChar char="q"/>
            </a:pPr>
            <a:r>
              <a:rPr lang="en-IN" sz="1800" dirty="0"/>
              <a:t> Various Wikipedia pages</a:t>
            </a:r>
          </a:p>
          <a:p>
            <a:pPr>
              <a:lnSpc>
                <a:spcPct val="150000"/>
              </a:lnSpc>
              <a:buFont typeface="Wingdings" pitchFamily="2" charset="2"/>
              <a:buChar char="q"/>
            </a:pPr>
            <a:r>
              <a:rPr lang="en-IN" sz="1800" dirty="0"/>
              <a:t>Moore, G. A., &amp; McKenna, R. (1999). Crossing the chasm.</a:t>
            </a:r>
            <a:endParaRPr sz="18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2987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409" y="3268581"/>
            <a:ext cx="10515600" cy="1325563"/>
          </a:xfrm>
        </p:spPr>
        <p:txBody>
          <a:bodyPr/>
          <a:lstStyle/>
          <a:p>
            <a:pPr algn="ctr"/>
            <a:r>
              <a:rPr lang="en-US" dirty="0" smtClean="0"/>
              <a:t>Thank you</a:t>
            </a:r>
            <a:endParaRPr lang="en-IN" dirty="0"/>
          </a:p>
        </p:txBody>
      </p:sp>
    </p:spTree>
    <p:extLst>
      <p:ext uri="{BB962C8B-B14F-4D97-AF65-F5344CB8AC3E}">
        <p14:creationId xmlns:p14="http://schemas.microsoft.com/office/powerpoint/2010/main" val="3067176019"/>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664" y="456565"/>
            <a:ext cx="10119360" cy="558419"/>
          </a:xfrm>
        </p:spPr>
        <p:txBody>
          <a:bodyPr/>
          <a:lstStyle/>
          <a:p>
            <a:r>
              <a:rPr lang="en-US" sz="3200" b="1" dirty="0" smtClean="0">
                <a:solidFill>
                  <a:schemeClr val="accent5">
                    <a:lumMod val="75000"/>
                  </a:schemeClr>
                </a:solidFill>
              </a:rPr>
              <a:t>Crossing the Chasm</a:t>
            </a:r>
            <a:endParaRPr lang="en-IN" sz="3200" b="1" dirty="0">
              <a:solidFill>
                <a:schemeClr val="accent5">
                  <a:lumMod val="75000"/>
                </a:schemeClr>
              </a:solidFill>
            </a:endParaRPr>
          </a:p>
        </p:txBody>
      </p:sp>
      <p:sp>
        <p:nvSpPr>
          <p:cNvPr id="3" name="Text Placeholder 2"/>
          <p:cNvSpPr>
            <a:spLocks noGrp="1"/>
          </p:cNvSpPr>
          <p:nvPr>
            <p:ph type="body" idx="1"/>
          </p:nvPr>
        </p:nvSpPr>
        <p:spPr>
          <a:xfrm>
            <a:off x="951866" y="1014984"/>
            <a:ext cx="9696955" cy="4940935"/>
          </a:xfrm>
        </p:spPr>
        <p:txBody>
          <a:bodyPr>
            <a:normAutofit lnSpcReduction="10000"/>
          </a:bodyPr>
          <a:lstStyle/>
          <a:p>
            <a:r>
              <a:rPr lang="en-US" b="1" dirty="0">
                <a:solidFill>
                  <a:schemeClr val="accent5">
                    <a:lumMod val="50000"/>
                  </a:schemeClr>
                </a:solidFill>
              </a:rPr>
              <a:t>Moore's </a:t>
            </a:r>
            <a:r>
              <a:rPr lang="en-US" b="1" dirty="0" smtClean="0">
                <a:solidFill>
                  <a:schemeClr val="accent5">
                    <a:lumMod val="50000"/>
                  </a:schemeClr>
                </a:solidFill>
              </a:rPr>
              <a:t>concept is about diffusion of innovation and is essential element of tech entrepreneurship.</a:t>
            </a:r>
          </a:p>
          <a:p>
            <a:r>
              <a:rPr lang="en-US" b="1" dirty="0" smtClean="0">
                <a:solidFill>
                  <a:srgbClr val="0070C0"/>
                </a:solidFill>
              </a:rPr>
              <a:t>Early </a:t>
            </a:r>
            <a:r>
              <a:rPr lang="en-US" b="1" dirty="0">
                <a:solidFill>
                  <a:srgbClr val="0070C0"/>
                </a:solidFill>
              </a:rPr>
              <a:t>adopters </a:t>
            </a:r>
            <a:r>
              <a:rPr lang="en-US" b="1" dirty="0">
                <a:solidFill>
                  <a:schemeClr val="accent5">
                    <a:lumMod val="50000"/>
                  </a:schemeClr>
                </a:solidFill>
              </a:rPr>
              <a:t>of </a:t>
            </a:r>
            <a:r>
              <a:rPr lang="en-US" b="1" dirty="0" smtClean="0">
                <a:solidFill>
                  <a:schemeClr val="accent5">
                    <a:lumMod val="50000"/>
                  </a:schemeClr>
                </a:solidFill>
              </a:rPr>
              <a:t>a </a:t>
            </a:r>
            <a:r>
              <a:rPr lang="en-US" b="1" dirty="0">
                <a:solidFill>
                  <a:schemeClr val="accent5">
                    <a:lumMod val="50000"/>
                  </a:schemeClr>
                </a:solidFill>
              </a:rPr>
              <a:t>product </a:t>
            </a:r>
            <a:r>
              <a:rPr lang="en-US" b="1" dirty="0" smtClean="0">
                <a:solidFill>
                  <a:schemeClr val="accent5">
                    <a:lumMod val="50000"/>
                  </a:schemeClr>
                </a:solidFill>
              </a:rPr>
              <a:t>are mostly </a:t>
            </a:r>
            <a:r>
              <a:rPr lang="en-US" b="1" dirty="0" smtClean="0">
                <a:solidFill>
                  <a:srgbClr val="0070C0"/>
                </a:solidFill>
              </a:rPr>
              <a:t>technology </a:t>
            </a:r>
            <a:r>
              <a:rPr lang="en-US" b="1" dirty="0">
                <a:solidFill>
                  <a:srgbClr val="0070C0"/>
                </a:solidFill>
              </a:rPr>
              <a:t>enthusiasts </a:t>
            </a:r>
            <a:r>
              <a:rPr lang="en-US" b="1" dirty="0">
                <a:solidFill>
                  <a:schemeClr val="accent5">
                    <a:lumMod val="50000"/>
                  </a:schemeClr>
                </a:solidFill>
              </a:rPr>
              <a:t>and </a:t>
            </a:r>
            <a:r>
              <a:rPr lang="en-US" b="1" dirty="0" smtClean="0">
                <a:solidFill>
                  <a:schemeClr val="accent5">
                    <a:lumMod val="50000"/>
                  </a:schemeClr>
                </a:solidFill>
              </a:rPr>
              <a:t>visionaries </a:t>
            </a:r>
            <a:r>
              <a:rPr lang="en-US" b="1" dirty="0">
                <a:solidFill>
                  <a:schemeClr val="accent5">
                    <a:lumMod val="50000"/>
                  </a:schemeClr>
                </a:solidFill>
              </a:rPr>
              <a:t>and the early majority </a:t>
            </a:r>
            <a:r>
              <a:rPr lang="en-US" b="1" dirty="0" smtClean="0">
                <a:solidFill>
                  <a:schemeClr val="accent5">
                    <a:lumMod val="50000"/>
                  </a:schemeClr>
                </a:solidFill>
              </a:rPr>
              <a:t>are the </a:t>
            </a:r>
            <a:r>
              <a:rPr lang="en-US" b="1" dirty="0" smtClean="0">
                <a:solidFill>
                  <a:srgbClr val="0070C0"/>
                </a:solidFill>
              </a:rPr>
              <a:t>pragmatists</a:t>
            </a:r>
            <a:r>
              <a:rPr lang="en-US" b="1" dirty="0" smtClean="0">
                <a:solidFill>
                  <a:schemeClr val="accent5">
                    <a:lumMod val="50000"/>
                  </a:schemeClr>
                </a:solidFill>
              </a:rPr>
              <a:t>. The stimulation does not work for them. So, there exists a chasm.</a:t>
            </a:r>
          </a:p>
          <a:p>
            <a:r>
              <a:rPr lang="en-US" b="1" dirty="0" smtClean="0">
                <a:solidFill>
                  <a:schemeClr val="accent5">
                    <a:lumMod val="50000"/>
                  </a:schemeClr>
                </a:solidFill>
              </a:rPr>
              <a:t>Visionaries </a:t>
            </a:r>
            <a:r>
              <a:rPr lang="en-US" b="1" dirty="0">
                <a:solidFill>
                  <a:schemeClr val="accent5">
                    <a:lumMod val="50000"/>
                  </a:schemeClr>
                </a:solidFill>
              </a:rPr>
              <a:t>and pragmatists have </a:t>
            </a:r>
            <a:r>
              <a:rPr lang="en-US" b="1" dirty="0" smtClean="0">
                <a:solidFill>
                  <a:schemeClr val="accent5">
                    <a:lumMod val="50000"/>
                  </a:schemeClr>
                </a:solidFill>
              </a:rPr>
              <a:t>different expectations. </a:t>
            </a:r>
          </a:p>
          <a:p>
            <a:r>
              <a:rPr lang="en-US" b="1" dirty="0" smtClean="0">
                <a:solidFill>
                  <a:schemeClr val="accent5">
                    <a:lumMod val="50000"/>
                  </a:schemeClr>
                </a:solidFill>
              </a:rPr>
              <a:t>Techniques </a:t>
            </a:r>
            <a:r>
              <a:rPr lang="en-US" b="1" dirty="0">
                <a:solidFill>
                  <a:schemeClr val="accent5">
                    <a:lumMod val="50000"/>
                  </a:schemeClr>
                </a:solidFill>
              </a:rPr>
              <a:t>to successfully cross the "</a:t>
            </a:r>
            <a:r>
              <a:rPr lang="en-US" b="1" dirty="0" smtClean="0">
                <a:solidFill>
                  <a:schemeClr val="accent5">
                    <a:lumMod val="50000"/>
                  </a:schemeClr>
                </a:solidFill>
              </a:rPr>
              <a:t>chasm”:</a:t>
            </a:r>
          </a:p>
          <a:p>
            <a:r>
              <a:rPr lang="en-US" b="1" dirty="0" smtClean="0">
                <a:solidFill>
                  <a:schemeClr val="accent5">
                    <a:lumMod val="50000"/>
                  </a:schemeClr>
                </a:solidFill>
              </a:rPr>
              <a:t>Plan the growth much ahead, prepare to put in place the required infrastructure including manpower, deep understanding of the product </a:t>
            </a:r>
            <a:r>
              <a:rPr lang="en-US" b="1" dirty="0">
                <a:solidFill>
                  <a:schemeClr val="accent5">
                    <a:lumMod val="50000"/>
                  </a:schemeClr>
                </a:solidFill>
              </a:rPr>
              <a:t>concept, </a:t>
            </a:r>
            <a:r>
              <a:rPr lang="en-US" b="1" dirty="0" smtClean="0">
                <a:solidFill>
                  <a:schemeClr val="accent5">
                    <a:lumMod val="50000"/>
                  </a:schemeClr>
                </a:solidFill>
              </a:rPr>
              <a:t>position, build </a:t>
            </a:r>
            <a:r>
              <a:rPr lang="en-US" b="1" dirty="0">
                <a:solidFill>
                  <a:schemeClr val="accent5">
                    <a:lumMod val="50000"/>
                  </a:schemeClr>
                </a:solidFill>
              </a:rPr>
              <a:t>marketing strategy, </a:t>
            </a:r>
            <a:r>
              <a:rPr lang="en-US" b="1" dirty="0" smtClean="0">
                <a:solidFill>
                  <a:schemeClr val="accent5">
                    <a:lumMod val="50000"/>
                  </a:schemeClr>
                </a:solidFill>
              </a:rPr>
              <a:t>choose </a:t>
            </a:r>
            <a:r>
              <a:rPr lang="en-US" b="1" dirty="0">
                <a:solidFill>
                  <a:schemeClr val="accent5">
                    <a:lumMod val="50000"/>
                  </a:schemeClr>
                </a:solidFill>
              </a:rPr>
              <a:t>the most appropriate distribution channel and </a:t>
            </a:r>
            <a:r>
              <a:rPr lang="en-US" b="1" dirty="0" smtClean="0">
                <a:solidFill>
                  <a:schemeClr val="accent5">
                    <a:lumMod val="50000"/>
                  </a:schemeClr>
                </a:solidFill>
              </a:rPr>
              <a:t>price attractively. </a:t>
            </a:r>
          </a:p>
        </p:txBody>
      </p:sp>
    </p:spTree>
    <p:extLst>
      <p:ext uri="{BB962C8B-B14F-4D97-AF65-F5344CB8AC3E}">
        <p14:creationId xmlns:p14="http://schemas.microsoft.com/office/powerpoint/2010/main" val="1184261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970" y="2076230"/>
            <a:ext cx="10515600" cy="1325563"/>
          </a:xfrm>
        </p:spPr>
        <p:txBody>
          <a:bodyPr/>
          <a:lstStyle/>
          <a:p>
            <a:pPr algn="ctr"/>
            <a:r>
              <a:rPr lang="en-IN" dirty="0" smtClean="0">
                <a:solidFill>
                  <a:schemeClr val="accent5">
                    <a:lumMod val="50000"/>
                  </a:schemeClr>
                </a:solidFill>
              </a:rPr>
              <a:t>Things are changing too fast. Survival is getting more difficult by the day. </a:t>
            </a:r>
            <a:endParaRPr lang="en-IN" dirty="0">
              <a:solidFill>
                <a:schemeClr val="accent5">
                  <a:lumMod val="50000"/>
                </a:schemeClr>
              </a:solidFill>
            </a:endParaRPr>
          </a:p>
        </p:txBody>
      </p:sp>
    </p:spTree>
    <p:extLst>
      <p:ext uri="{BB962C8B-B14F-4D97-AF65-F5344CB8AC3E}">
        <p14:creationId xmlns:p14="http://schemas.microsoft.com/office/powerpoint/2010/main" val="282484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376" y="365125"/>
            <a:ext cx="11329638" cy="1325563"/>
          </a:xfrm>
        </p:spPr>
        <p:txBody>
          <a:bodyPr>
            <a:normAutofit/>
          </a:bodyPr>
          <a:lstStyle/>
          <a:p>
            <a:r>
              <a:rPr lang="en-US" sz="3200" b="1" dirty="0" smtClean="0">
                <a:solidFill>
                  <a:schemeClr val="accent5">
                    <a:lumMod val="75000"/>
                  </a:schemeClr>
                </a:solidFill>
                <a:latin typeface="Calibri" panose="020F0502020204030204" pitchFamily="34" charset="0"/>
              </a:rPr>
              <a:t>Change Itself Is Accelerating: </a:t>
            </a:r>
            <a:br>
              <a:rPr lang="en-US" sz="3200" b="1" dirty="0" smtClean="0">
                <a:solidFill>
                  <a:schemeClr val="accent5">
                    <a:lumMod val="75000"/>
                  </a:schemeClr>
                </a:solidFill>
                <a:latin typeface="Calibri" panose="020F0502020204030204" pitchFamily="34" charset="0"/>
              </a:rPr>
            </a:br>
            <a:r>
              <a:rPr lang="en-US" sz="2800" b="1" dirty="0" smtClean="0">
                <a:solidFill>
                  <a:srgbClr val="0070C0"/>
                </a:solidFill>
                <a:latin typeface="Calibri" panose="020F0502020204030204" pitchFamily="34" charset="0"/>
              </a:rPr>
              <a:t>Trends Driving Market Turbulence</a:t>
            </a:r>
            <a:endParaRPr lang="en-US" sz="2800" dirty="0">
              <a:solidFill>
                <a:srgbClr val="0070C0"/>
              </a:solidFill>
              <a:latin typeface="Calibri" panose="020F0502020204030204" pitchFamily="34" charset="0"/>
            </a:endParaRPr>
          </a:p>
        </p:txBody>
      </p:sp>
      <p:sp>
        <p:nvSpPr>
          <p:cNvPr id="3" name="Content Placeholder 2"/>
          <p:cNvSpPr>
            <a:spLocks noGrp="1"/>
          </p:cNvSpPr>
          <p:nvPr>
            <p:ph idx="1"/>
          </p:nvPr>
        </p:nvSpPr>
        <p:spPr>
          <a:xfrm>
            <a:off x="488887" y="1600200"/>
            <a:ext cx="10547287" cy="5181600"/>
          </a:xfrm>
        </p:spPr>
        <p:txBody>
          <a:bodyPr>
            <a:normAutofit/>
          </a:bodyPr>
          <a:lstStyle/>
          <a:p>
            <a:pPr marL="514350" indent="-514350">
              <a:buAutoNum type="arabicParenR"/>
            </a:pPr>
            <a:r>
              <a:rPr lang="en-IN" sz="2600" b="1" dirty="0">
                <a:solidFill>
                  <a:schemeClr val="accent5">
                    <a:lumMod val="50000"/>
                  </a:schemeClr>
                </a:solidFill>
              </a:rPr>
              <a:t>The dual transformation through digital disruption in retail.</a:t>
            </a:r>
          </a:p>
          <a:p>
            <a:pPr marL="514350" indent="-514350">
              <a:buAutoNum type="arabicParenR"/>
            </a:pPr>
            <a:r>
              <a:rPr lang="en-IN" sz="2600" b="1" dirty="0">
                <a:solidFill>
                  <a:schemeClr val="accent5">
                    <a:lumMod val="50000"/>
                  </a:schemeClr>
                </a:solidFill>
              </a:rPr>
              <a:t>The rising dominance of digital technology platforms continues to shift market value in a big way</a:t>
            </a:r>
            <a:r>
              <a:rPr lang="en-IN" sz="2600" b="1" cap="all" dirty="0">
                <a:solidFill>
                  <a:schemeClr val="accent5">
                    <a:lumMod val="50000"/>
                  </a:schemeClr>
                </a:solidFill>
              </a:rPr>
              <a:t>.</a:t>
            </a:r>
          </a:p>
          <a:p>
            <a:pPr marL="514350" indent="-514350">
              <a:buFont typeface="Arial" pitchFamily="34" charset="0"/>
              <a:buAutoNum type="arabicParenR"/>
            </a:pPr>
            <a:r>
              <a:rPr lang="en-IN" sz="2600" b="1" dirty="0">
                <a:solidFill>
                  <a:schemeClr val="accent5">
                    <a:lumMod val="50000"/>
                  </a:schemeClr>
                </a:solidFill>
              </a:rPr>
              <a:t>Disruptive change through business model innovation across industries</a:t>
            </a:r>
            <a:r>
              <a:rPr lang="en-IN" sz="2600" b="1" cap="all" dirty="0">
                <a:solidFill>
                  <a:schemeClr val="accent5">
                    <a:lumMod val="50000"/>
                  </a:schemeClr>
                </a:solidFill>
              </a:rPr>
              <a:t>. [</a:t>
            </a:r>
            <a:r>
              <a:rPr lang="en-US" sz="2600" b="1" dirty="0" err="1">
                <a:solidFill>
                  <a:schemeClr val="accent5">
                    <a:lumMod val="50000"/>
                  </a:schemeClr>
                </a:solidFill>
              </a:rPr>
              <a:t>Trivago</a:t>
            </a:r>
            <a:r>
              <a:rPr lang="en-US" sz="2600" b="1" dirty="0">
                <a:solidFill>
                  <a:schemeClr val="accent5">
                    <a:lumMod val="50000"/>
                  </a:schemeClr>
                </a:solidFill>
              </a:rPr>
              <a:t>, Ola, </a:t>
            </a:r>
            <a:r>
              <a:rPr lang="en-US" sz="2600" b="1" dirty="0" err="1">
                <a:solidFill>
                  <a:schemeClr val="accent5">
                    <a:lumMod val="50000"/>
                  </a:schemeClr>
                </a:solidFill>
              </a:rPr>
              <a:t>Byju’s</a:t>
            </a:r>
            <a:r>
              <a:rPr lang="en-US" sz="2600" b="1" dirty="0">
                <a:solidFill>
                  <a:schemeClr val="accent5">
                    <a:lumMod val="50000"/>
                  </a:schemeClr>
                </a:solidFill>
              </a:rPr>
              <a:t>, </a:t>
            </a:r>
            <a:r>
              <a:rPr lang="en-US" sz="2600" b="1" dirty="0" err="1">
                <a:solidFill>
                  <a:schemeClr val="accent5">
                    <a:lumMod val="50000"/>
                  </a:schemeClr>
                </a:solidFill>
              </a:rPr>
              <a:t>Paytm</a:t>
            </a:r>
            <a:r>
              <a:rPr lang="en-US" sz="2600" dirty="0">
                <a:solidFill>
                  <a:schemeClr val="accent5">
                    <a:lumMod val="50000"/>
                  </a:schemeClr>
                </a:solidFill>
              </a:rPr>
              <a:t>]</a:t>
            </a:r>
            <a:endParaRPr lang="en-IN" sz="2600" b="1" cap="all" dirty="0">
              <a:solidFill>
                <a:schemeClr val="accent5">
                  <a:lumMod val="50000"/>
                </a:schemeClr>
              </a:solidFill>
            </a:endParaRPr>
          </a:p>
          <a:p>
            <a:pPr marL="514350" indent="-514350">
              <a:buFont typeface="Arial" pitchFamily="34" charset="0"/>
              <a:buAutoNum type="arabicParenR"/>
            </a:pPr>
            <a:r>
              <a:rPr lang="en-IN" sz="2600" b="1" dirty="0" err="1">
                <a:solidFill>
                  <a:schemeClr val="accent5">
                    <a:lumMod val="50000"/>
                  </a:schemeClr>
                </a:solidFill>
              </a:rPr>
              <a:t>Cleantech</a:t>
            </a:r>
            <a:r>
              <a:rPr lang="en-IN" sz="2600" b="1" dirty="0">
                <a:solidFill>
                  <a:schemeClr val="accent5">
                    <a:lumMod val="50000"/>
                  </a:schemeClr>
                </a:solidFill>
              </a:rPr>
              <a:t> and the downward pressure on energy prices has created new winners and losers in some of the world’s biggest industries</a:t>
            </a:r>
            <a:r>
              <a:rPr lang="en-IN" sz="2600" b="1" cap="all" dirty="0">
                <a:solidFill>
                  <a:schemeClr val="accent5">
                    <a:lumMod val="50000"/>
                  </a:schemeClr>
                </a:solidFill>
              </a:rPr>
              <a:t>.</a:t>
            </a:r>
          </a:p>
          <a:p>
            <a:pPr marL="514350" indent="-514350">
              <a:buFont typeface="Arial" pitchFamily="34" charset="0"/>
              <a:buAutoNum type="arabicParenR"/>
            </a:pPr>
            <a:r>
              <a:rPr lang="en-IN" sz="2600" b="1" dirty="0">
                <a:solidFill>
                  <a:schemeClr val="accent5">
                    <a:lumMod val="50000"/>
                  </a:schemeClr>
                </a:solidFill>
              </a:rPr>
              <a:t>The rapid explosion of private “</a:t>
            </a:r>
            <a:r>
              <a:rPr lang="en-IN" sz="2600" b="1" dirty="0" err="1">
                <a:solidFill>
                  <a:schemeClr val="accent5">
                    <a:lumMod val="50000"/>
                  </a:schemeClr>
                </a:solidFill>
              </a:rPr>
              <a:t>decacorn</a:t>
            </a:r>
            <a:r>
              <a:rPr lang="en-IN" sz="2600" b="1" dirty="0">
                <a:solidFill>
                  <a:schemeClr val="accent5">
                    <a:lumMod val="50000"/>
                  </a:schemeClr>
                </a:solidFill>
              </a:rPr>
              <a:t>” companies signals accelerating turbulence in the years ahead</a:t>
            </a:r>
            <a:r>
              <a:rPr lang="en-IN" sz="2600" b="1" cap="all" dirty="0">
                <a:solidFill>
                  <a:schemeClr val="accent5">
                    <a:lumMod val="50000"/>
                  </a:schemeClr>
                </a:solidFill>
              </a:rPr>
              <a:t>.</a:t>
            </a:r>
          </a:p>
          <a:p>
            <a:pPr marL="514350" indent="-514350">
              <a:buFont typeface="Arial" pitchFamily="34" charset="0"/>
              <a:buAutoNum type="arabicParenR"/>
            </a:pPr>
            <a:endParaRPr lang="en-IN" sz="2600" b="1" cap="all" dirty="0">
              <a:solidFill>
                <a:schemeClr val="accent5">
                  <a:lumMod val="50000"/>
                </a:schemeClr>
              </a:solidFill>
            </a:endParaRPr>
          </a:p>
          <a:p>
            <a:pPr marL="514350" indent="-514350">
              <a:buAutoNum type="arabicParenR"/>
            </a:pPr>
            <a:endParaRPr lang="en-IN" sz="2600" b="1" cap="all" dirty="0">
              <a:solidFill>
                <a:schemeClr val="accent5">
                  <a:lumMod val="50000"/>
                </a:schemeClr>
              </a:solidFill>
            </a:endParaRPr>
          </a:p>
          <a:p>
            <a:pPr marL="0" indent="0">
              <a:buNone/>
            </a:pPr>
            <a:endParaRPr lang="en-US" sz="2600" dirty="0">
              <a:solidFill>
                <a:schemeClr val="accent5">
                  <a:lumMod val="50000"/>
                </a:schemeClr>
              </a:solidFill>
            </a:endParaRPr>
          </a:p>
        </p:txBody>
      </p:sp>
    </p:spTree>
    <p:extLst>
      <p:ext uri="{BB962C8B-B14F-4D97-AF65-F5344CB8AC3E}">
        <p14:creationId xmlns:p14="http://schemas.microsoft.com/office/powerpoint/2010/main" val="20413064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rmAutofit/>
          </a:bodyPr>
          <a:lstStyle/>
          <a:p>
            <a:r>
              <a:rPr lang="en-IN" sz="3200" b="1" dirty="0">
                <a:solidFill>
                  <a:schemeClr val="accent5">
                    <a:lumMod val="75000"/>
                  </a:schemeClr>
                </a:solidFill>
                <a:latin typeface="Calibri" panose="020F0502020204030204" pitchFamily="34" charset="0"/>
              </a:rPr>
              <a:t>Changing Perspectives</a:t>
            </a:r>
            <a:endParaRPr lang="en-US" sz="3200" b="1" dirty="0">
              <a:solidFill>
                <a:schemeClr val="accent5">
                  <a:lumMod val="75000"/>
                </a:schemeClr>
              </a:solidFill>
              <a:latin typeface="Calibri" panose="020F0502020204030204" pitchFamily="34" charset="0"/>
            </a:endParaRPr>
          </a:p>
        </p:txBody>
      </p:sp>
      <p:cxnSp>
        <p:nvCxnSpPr>
          <p:cNvPr id="5" name="Elbow Connector 4"/>
          <p:cNvCxnSpPr/>
          <p:nvPr/>
        </p:nvCxnSpPr>
        <p:spPr>
          <a:xfrm>
            <a:off x="2754351" y="1416205"/>
            <a:ext cx="6936059" cy="3668751"/>
          </a:xfrm>
          <a:prstGeom prst="bentConnector3">
            <a:avLst>
              <a:gd name="adj1"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a:off x="1304925" y="1690689"/>
            <a:ext cx="8609007" cy="3236292"/>
          </a:xfrm>
          <a:custGeom>
            <a:avLst/>
            <a:gdLst>
              <a:gd name="connsiteX0" fmla="*/ 0 w 6133170"/>
              <a:gd name="connsiteY0" fmla="*/ 2263697 h 2266992"/>
              <a:gd name="connsiteX1" fmla="*/ 2665141 w 6133170"/>
              <a:gd name="connsiteY1" fmla="*/ 1996068 h 2266992"/>
              <a:gd name="connsiteX2" fmla="*/ 5374887 w 6133170"/>
              <a:gd name="connsiteY2" fmla="*/ 546409 h 2266992"/>
              <a:gd name="connsiteX3" fmla="*/ 6133170 w 6133170"/>
              <a:gd name="connsiteY3" fmla="*/ 0 h 2266992"/>
              <a:gd name="connsiteX0" fmla="*/ 0 w 6133170"/>
              <a:gd name="connsiteY0" fmla="*/ 2263697 h 2266992"/>
              <a:gd name="connsiteX1" fmla="*/ 2665141 w 6133170"/>
              <a:gd name="connsiteY1" fmla="*/ 1996068 h 2266992"/>
              <a:gd name="connsiteX2" fmla="*/ 5374887 w 6133170"/>
              <a:gd name="connsiteY2" fmla="*/ 546409 h 2266992"/>
              <a:gd name="connsiteX3" fmla="*/ 6133170 w 6133170"/>
              <a:gd name="connsiteY3" fmla="*/ 0 h 2266992"/>
              <a:gd name="connsiteX0" fmla="*/ 0 w 6133170"/>
              <a:gd name="connsiteY0" fmla="*/ 2263697 h 2266992"/>
              <a:gd name="connsiteX1" fmla="*/ 2665141 w 6133170"/>
              <a:gd name="connsiteY1" fmla="*/ 1996068 h 2266992"/>
              <a:gd name="connsiteX2" fmla="*/ 5374887 w 6133170"/>
              <a:gd name="connsiteY2" fmla="*/ 546409 h 2266992"/>
              <a:gd name="connsiteX3" fmla="*/ 6133170 w 6133170"/>
              <a:gd name="connsiteY3" fmla="*/ 0 h 2266992"/>
            </a:gdLst>
            <a:ahLst/>
            <a:cxnLst>
              <a:cxn ang="0">
                <a:pos x="connsiteX0" y="connsiteY0"/>
              </a:cxn>
              <a:cxn ang="0">
                <a:pos x="connsiteX1" y="connsiteY1"/>
              </a:cxn>
              <a:cxn ang="0">
                <a:pos x="connsiteX2" y="connsiteY2"/>
              </a:cxn>
              <a:cxn ang="0">
                <a:pos x="connsiteX3" y="connsiteY3"/>
              </a:cxn>
            </a:cxnLst>
            <a:rect l="l" t="t" r="r" b="b"/>
            <a:pathLst>
              <a:path w="6133170" h="2266992">
                <a:moveTo>
                  <a:pt x="0" y="2263697"/>
                </a:moveTo>
                <a:cubicBezTo>
                  <a:pt x="884663" y="2272990"/>
                  <a:pt x="1769327" y="2282283"/>
                  <a:pt x="2665141" y="1996068"/>
                </a:cubicBezTo>
                <a:cubicBezTo>
                  <a:pt x="3560956" y="1709853"/>
                  <a:pt x="4830336" y="934843"/>
                  <a:pt x="5374887" y="546409"/>
                </a:cubicBezTo>
                <a:cubicBezTo>
                  <a:pt x="5919438" y="157975"/>
                  <a:pt x="6043031" y="106865"/>
                  <a:pt x="6133170" y="0"/>
                </a:cubicBezTo>
              </a:path>
            </a:pathLst>
          </a:custGeom>
          <a:noFill/>
          <a:ln w="73025">
            <a:solidFill>
              <a:srgbClr val="490303">
                <a:alpha val="29000"/>
              </a:srgbClr>
            </a:solidFill>
            <a:prstDash val="sysDot"/>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18399" y="2299341"/>
            <a:ext cx="5054024" cy="3046988"/>
          </a:xfrm>
          <a:prstGeom prst="rect">
            <a:avLst/>
          </a:prstGeom>
          <a:noFill/>
        </p:spPr>
        <p:txBody>
          <a:bodyPr wrap="square" rtlCol="0">
            <a:spAutoFit/>
          </a:bodyPr>
          <a:lstStyle/>
          <a:p>
            <a:pPr marL="285750" indent="-285750">
              <a:buFont typeface="Arial" panose="020B0604020202020204" pitchFamily="34" charset="0"/>
              <a:buChar char="•"/>
            </a:pPr>
            <a:r>
              <a:rPr lang="en-IN" sz="2400" b="1" dirty="0"/>
              <a:t>Shareholders’ demanded </a:t>
            </a:r>
            <a:r>
              <a:rPr lang="en-IN" sz="2400" b="1" dirty="0">
                <a:solidFill>
                  <a:srgbClr val="C00000"/>
                </a:solidFill>
              </a:rPr>
              <a:t>incremental</a:t>
            </a:r>
            <a:r>
              <a:rPr lang="en-IN" sz="2400" b="1" dirty="0"/>
              <a:t> improvements</a:t>
            </a:r>
          </a:p>
          <a:p>
            <a:pPr marL="285750" indent="-285750">
              <a:buFont typeface="Arial" panose="020B0604020202020204" pitchFamily="34" charset="0"/>
              <a:buChar char="•"/>
            </a:pPr>
            <a:r>
              <a:rPr lang="en-IN" sz="2400" b="1" dirty="0">
                <a:solidFill>
                  <a:srgbClr val="C00000"/>
                </a:solidFill>
              </a:rPr>
              <a:t>Financial capital </a:t>
            </a:r>
            <a:r>
              <a:rPr lang="en-IN" sz="2400" b="1" dirty="0"/>
              <a:t>is dominant</a:t>
            </a:r>
          </a:p>
          <a:p>
            <a:pPr marL="285750" indent="-285750">
              <a:buFont typeface="Arial" panose="020B0604020202020204" pitchFamily="34" charset="0"/>
              <a:buChar char="•"/>
            </a:pPr>
            <a:r>
              <a:rPr lang="en-IN" sz="2400" b="1" dirty="0"/>
              <a:t>Innovation was </a:t>
            </a:r>
            <a:r>
              <a:rPr lang="en-IN" sz="2400" b="1" dirty="0">
                <a:solidFill>
                  <a:srgbClr val="C00000"/>
                </a:solidFill>
              </a:rPr>
              <a:t>steady</a:t>
            </a:r>
          </a:p>
          <a:p>
            <a:pPr marL="285750" indent="-285750">
              <a:buFont typeface="Arial" panose="020B0604020202020204" pitchFamily="34" charset="0"/>
              <a:buChar char="•"/>
            </a:pPr>
            <a:r>
              <a:rPr lang="en-IN" sz="2400" b="1" dirty="0"/>
              <a:t>Prices reflected </a:t>
            </a:r>
            <a:r>
              <a:rPr lang="en-IN" sz="2400" b="1" dirty="0">
                <a:solidFill>
                  <a:srgbClr val="C00000"/>
                </a:solidFill>
              </a:rPr>
              <a:t>costs</a:t>
            </a:r>
          </a:p>
          <a:p>
            <a:pPr marL="285750" indent="-285750">
              <a:buFont typeface="Arial" panose="020B0604020202020204" pitchFamily="34" charset="0"/>
              <a:buChar char="•"/>
            </a:pPr>
            <a:r>
              <a:rPr lang="en-IN" sz="2400" b="1" dirty="0"/>
              <a:t>Customers were </a:t>
            </a:r>
            <a:r>
              <a:rPr lang="en-IN" sz="2400" b="1" dirty="0">
                <a:solidFill>
                  <a:srgbClr val="C00000"/>
                </a:solidFill>
              </a:rPr>
              <a:t>loyal</a:t>
            </a:r>
          </a:p>
          <a:p>
            <a:pPr marL="285750" indent="-285750">
              <a:buFont typeface="Arial" panose="020B0604020202020204" pitchFamily="34" charset="0"/>
              <a:buChar char="•"/>
            </a:pPr>
            <a:r>
              <a:rPr lang="en-IN" sz="2400" b="1" dirty="0"/>
              <a:t>Investors and regulators </a:t>
            </a:r>
            <a:r>
              <a:rPr lang="en-IN" sz="2400" b="1" dirty="0">
                <a:solidFill>
                  <a:srgbClr val="C00000"/>
                </a:solidFill>
              </a:rPr>
              <a:t>ignored </a:t>
            </a:r>
            <a:r>
              <a:rPr lang="en-IN" sz="2400" b="1" dirty="0"/>
              <a:t>ethical standards</a:t>
            </a:r>
            <a:endParaRPr lang="en-US" sz="2400" b="1" dirty="0"/>
          </a:p>
        </p:txBody>
      </p:sp>
      <p:sp>
        <p:nvSpPr>
          <p:cNvPr id="9" name="TextBox 8"/>
          <p:cNvSpPr txBox="1"/>
          <p:nvPr/>
        </p:nvSpPr>
        <p:spPr>
          <a:xfrm>
            <a:off x="6211669" y="1165775"/>
            <a:ext cx="5114693" cy="3416320"/>
          </a:xfrm>
          <a:prstGeom prst="rect">
            <a:avLst/>
          </a:prstGeom>
          <a:noFill/>
        </p:spPr>
        <p:txBody>
          <a:bodyPr wrap="square" rtlCol="0">
            <a:spAutoFit/>
          </a:bodyPr>
          <a:lstStyle/>
          <a:p>
            <a:pPr marL="285750" indent="-285750">
              <a:buFont typeface="Arial" panose="020B0604020202020204" pitchFamily="34" charset="0"/>
              <a:buChar char="•"/>
            </a:pPr>
            <a:r>
              <a:rPr lang="en-IN" sz="2400" b="1" dirty="0"/>
              <a:t>Shareholders demand “</a:t>
            </a:r>
            <a:r>
              <a:rPr lang="en-IN" sz="2400" b="1" dirty="0">
                <a:solidFill>
                  <a:srgbClr val="C00000"/>
                </a:solidFill>
              </a:rPr>
              <a:t>best-in-class</a:t>
            </a:r>
            <a:r>
              <a:rPr lang="en-IN" sz="2400" b="1" dirty="0"/>
              <a:t>” performance</a:t>
            </a:r>
          </a:p>
          <a:p>
            <a:pPr marL="285750" indent="-285750">
              <a:buFont typeface="Arial" panose="020B0604020202020204" pitchFamily="34" charset="0"/>
              <a:buChar char="•"/>
            </a:pPr>
            <a:r>
              <a:rPr lang="en-IN" sz="2400" b="1" dirty="0">
                <a:solidFill>
                  <a:srgbClr val="C00000"/>
                </a:solidFill>
              </a:rPr>
              <a:t>Intellectual capital </a:t>
            </a:r>
            <a:r>
              <a:rPr lang="en-IN" sz="2400" b="1" dirty="0"/>
              <a:t>is dominant</a:t>
            </a:r>
          </a:p>
          <a:p>
            <a:pPr marL="285750" indent="-285750">
              <a:buFont typeface="Arial" panose="020B0604020202020204" pitchFamily="34" charset="0"/>
              <a:buChar char="•"/>
            </a:pPr>
            <a:r>
              <a:rPr lang="en-IN" sz="2400" b="1" dirty="0"/>
              <a:t>Innovation is </a:t>
            </a:r>
            <a:r>
              <a:rPr lang="en-IN" sz="2400" b="1" dirty="0">
                <a:solidFill>
                  <a:srgbClr val="C00000"/>
                </a:solidFill>
              </a:rPr>
              <a:t>rapid</a:t>
            </a:r>
          </a:p>
          <a:p>
            <a:pPr marL="285750" indent="-285750">
              <a:buFont typeface="Arial" panose="020B0604020202020204" pitchFamily="34" charset="0"/>
              <a:buChar char="•"/>
            </a:pPr>
            <a:r>
              <a:rPr lang="en-IN" sz="2400" b="1" dirty="0">
                <a:solidFill>
                  <a:srgbClr val="C00000"/>
                </a:solidFill>
              </a:rPr>
              <a:t>Globalization</a:t>
            </a:r>
            <a:r>
              <a:rPr lang="en-IN" sz="2400" b="1" dirty="0"/>
              <a:t> is driving prices down</a:t>
            </a:r>
          </a:p>
          <a:p>
            <a:pPr marL="285750" indent="-285750">
              <a:buFont typeface="Arial" panose="020B0604020202020204" pitchFamily="34" charset="0"/>
              <a:buChar char="•"/>
            </a:pPr>
            <a:r>
              <a:rPr lang="en-IN" sz="2400" b="1" dirty="0"/>
              <a:t>Customers are </a:t>
            </a:r>
            <a:r>
              <a:rPr lang="en-IN" sz="2400" b="1" dirty="0">
                <a:solidFill>
                  <a:srgbClr val="C00000"/>
                </a:solidFill>
              </a:rPr>
              <a:t>fickle</a:t>
            </a:r>
          </a:p>
          <a:p>
            <a:pPr marL="285750" indent="-285750">
              <a:buFont typeface="Arial" panose="020B0604020202020204" pitchFamily="34" charset="0"/>
              <a:buChar char="•"/>
            </a:pPr>
            <a:r>
              <a:rPr lang="en-IN" sz="2400" b="1" dirty="0"/>
              <a:t>Investors and regulators are </a:t>
            </a:r>
            <a:r>
              <a:rPr lang="en-IN" sz="2400" b="1" dirty="0">
                <a:solidFill>
                  <a:srgbClr val="C00000"/>
                </a:solidFill>
              </a:rPr>
              <a:t>demanding </a:t>
            </a:r>
            <a:r>
              <a:rPr lang="en-IN" sz="2400" b="1" dirty="0"/>
              <a:t>higher ethical standard</a:t>
            </a:r>
          </a:p>
          <a:p>
            <a:endParaRPr lang="en-US" sz="2400" b="1" dirty="0"/>
          </a:p>
        </p:txBody>
      </p:sp>
      <p:sp>
        <p:nvSpPr>
          <p:cNvPr id="10" name="TextBox 9"/>
          <p:cNvSpPr txBox="1"/>
          <p:nvPr/>
        </p:nvSpPr>
        <p:spPr>
          <a:xfrm>
            <a:off x="293297" y="1574180"/>
            <a:ext cx="553998" cy="3352800"/>
          </a:xfrm>
          <a:prstGeom prst="rect">
            <a:avLst/>
          </a:prstGeom>
          <a:noFill/>
        </p:spPr>
        <p:txBody>
          <a:bodyPr vert="vert270" wrap="square" rtlCol="0">
            <a:spAutoFit/>
          </a:bodyPr>
          <a:lstStyle/>
          <a:p>
            <a:pPr algn="ctr"/>
            <a:r>
              <a:rPr lang="en-IN" sz="2400" b="1" dirty="0"/>
              <a:t>Uncertainty</a:t>
            </a:r>
            <a:endParaRPr lang="en-US" sz="2400" b="1" dirty="0"/>
          </a:p>
        </p:txBody>
      </p:sp>
      <p:sp>
        <p:nvSpPr>
          <p:cNvPr id="13" name="TextBox 12"/>
          <p:cNvSpPr txBox="1"/>
          <p:nvPr/>
        </p:nvSpPr>
        <p:spPr>
          <a:xfrm>
            <a:off x="1079153" y="5350967"/>
            <a:ext cx="914400" cy="461665"/>
          </a:xfrm>
          <a:prstGeom prst="rect">
            <a:avLst/>
          </a:prstGeom>
          <a:noFill/>
        </p:spPr>
        <p:txBody>
          <a:bodyPr wrap="square" rtlCol="0">
            <a:spAutoFit/>
          </a:bodyPr>
          <a:lstStyle/>
          <a:p>
            <a:r>
              <a:rPr lang="en-IN" sz="2400" b="1" dirty="0"/>
              <a:t>1960</a:t>
            </a:r>
            <a:endParaRPr lang="en-US" sz="2400" b="1" dirty="0"/>
          </a:p>
        </p:txBody>
      </p:sp>
      <p:sp>
        <p:nvSpPr>
          <p:cNvPr id="14" name="TextBox 13"/>
          <p:cNvSpPr txBox="1"/>
          <p:nvPr/>
        </p:nvSpPr>
        <p:spPr>
          <a:xfrm>
            <a:off x="8194249" y="5327723"/>
            <a:ext cx="914400" cy="461665"/>
          </a:xfrm>
          <a:prstGeom prst="rect">
            <a:avLst/>
          </a:prstGeom>
          <a:noFill/>
        </p:spPr>
        <p:txBody>
          <a:bodyPr wrap="square" rtlCol="0">
            <a:spAutoFit/>
          </a:bodyPr>
          <a:lstStyle/>
          <a:p>
            <a:r>
              <a:rPr lang="en-IN" sz="2400" b="1" dirty="0"/>
              <a:t>2030</a:t>
            </a:r>
            <a:endParaRPr lang="en-US" sz="2400" b="1" dirty="0"/>
          </a:p>
        </p:txBody>
      </p:sp>
      <p:cxnSp>
        <p:nvCxnSpPr>
          <p:cNvPr id="15" name="Elbow Connector 14"/>
          <p:cNvCxnSpPr/>
          <p:nvPr/>
        </p:nvCxnSpPr>
        <p:spPr>
          <a:xfrm>
            <a:off x="838200" y="1374020"/>
            <a:ext cx="7473615" cy="3930124"/>
          </a:xfrm>
          <a:prstGeom prst="bentConnector3">
            <a:avLst>
              <a:gd name="adj1" fmla="val 11"/>
            </a:avLst>
          </a:prstGeom>
          <a:ln w="28575">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0323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64FCB3-C01C-4690-A3C6-5D3EE1AE9F2A}"/>
</file>

<file path=customXml/itemProps2.xml><?xml version="1.0" encoding="utf-8"?>
<ds:datastoreItem xmlns:ds="http://schemas.openxmlformats.org/officeDocument/2006/customXml" ds:itemID="{460E9DD6-3236-44ED-BAAD-FE1DC00C95F4}"/>
</file>

<file path=customXml/itemProps3.xml><?xml version="1.0" encoding="utf-8"?>
<ds:datastoreItem xmlns:ds="http://schemas.openxmlformats.org/officeDocument/2006/customXml" ds:itemID="{B4B723E2-D92C-4FEA-A3AB-19C2CA01AA0F}"/>
</file>

<file path=docProps/app.xml><?xml version="1.0" encoding="utf-8"?>
<Properties xmlns="http://schemas.openxmlformats.org/officeDocument/2006/extended-properties" xmlns:vt="http://schemas.openxmlformats.org/officeDocument/2006/docPropsVTypes">
  <Template/>
  <TotalTime>23179</TotalTime>
  <Words>3167</Words>
  <Application>Microsoft Office PowerPoint</Application>
  <PresentationFormat>Widescreen</PresentationFormat>
  <Paragraphs>393</Paragraphs>
  <Slides>55</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Georgia</vt:lpstr>
      <vt:lpstr>Noto Sans Symbols</vt:lpstr>
      <vt:lpstr>Times New Roman</vt:lpstr>
      <vt:lpstr>Wingdings</vt:lpstr>
      <vt:lpstr>Office Theme</vt:lpstr>
      <vt:lpstr>Foundations of Entrepreneurship</vt:lpstr>
      <vt:lpstr>PowerPoint Presentation</vt:lpstr>
      <vt:lpstr>Value Proposition</vt:lpstr>
      <vt:lpstr>PowerPoint Presentation</vt:lpstr>
      <vt:lpstr>PowerPoint Presentation</vt:lpstr>
      <vt:lpstr>Crossing the Chasm</vt:lpstr>
      <vt:lpstr>Things are changing too fast. Survival is getting more difficult by the day. </vt:lpstr>
      <vt:lpstr>Change Itself Is Accelerating:  Trends Driving Market Turbulence</vt:lpstr>
      <vt:lpstr>Changing Perspectives</vt:lpstr>
      <vt:lpstr>Life Span of S&amp;P500 Companies Reduced from 61 Years in 1958 to just 18 Years in 2017</vt:lpstr>
      <vt:lpstr>Over the past five years alone, the companies that have been displaced from the S&amp;P list include many iconic corporations</vt:lpstr>
      <vt:lpstr>PowerPoint Presentation</vt:lpstr>
      <vt:lpstr>PowerPoint Presentation</vt:lpstr>
      <vt:lpstr>may</vt:lpstr>
      <vt:lpstr>World Population: Source - Wikipedia</vt:lpstr>
      <vt:lpstr>PowerPoint Presentation</vt:lpstr>
      <vt:lpstr>PowerPoint Presentation</vt:lpstr>
      <vt:lpstr>PowerPoint Presentation</vt:lpstr>
      <vt:lpstr>Waterfall Approach of Product Development</vt:lpstr>
      <vt:lpstr>Waterfall Model</vt:lpstr>
      <vt:lpstr>Customer  Validation</vt:lpstr>
      <vt:lpstr>PowerPoint Presentation</vt:lpstr>
      <vt:lpstr>Agile System (build, measure, learn cycle)</vt:lpstr>
      <vt:lpstr>Lean Concept</vt:lpstr>
      <vt:lpstr>PowerPoint Presentation</vt:lpstr>
      <vt:lpstr>The Lean Start-up Process</vt:lpstr>
      <vt:lpstr>Lean and Agile</vt:lpstr>
      <vt:lpstr>Lean Startup</vt:lpstr>
      <vt:lpstr>How to Validate?</vt:lpstr>
      <vt:lpstr>Creating the MVP</vt:lpstr>
      <vt:lpstr>Hypothetical Example</vt:lpstr>
      <vt:lpstr>Example</vt:lpstr>
      <vt:lpstr>Traditional Process of Product Development</vt:lpstr>
      <vt:lpstr>Traditional Process of Product Development … cont’d.</vt:lpstr>
      <vt:lpstr>PowerPoint Presentation</vt:lpstr>
      <vt:lpstr>The Lean Startup – by Eric Ries</vt:lpstr>
      <vt:lpstr>The Lean Startup – by Eric Ries Define</vt:lpstr>
      <vt:lpstr>The Lean Startup – by Eric Ries</vt:lpstr>
      <vt:lpstr>The Lean Startup – by Eric Ries</vt:lpstr>
      <vt:lpstr>PowerPoint Presentation</vt:lpstr>
      <vt:lpstr>The Lean Startup – by Eric Ries</vt:lpstr>
      <vt:lpstr>The Lean Startup – by Eric Ries</vt:lpstr>
      <vt:lpstr>Useful Metrics</vt:lpstr>
      <vt:lpstr>PowerPoint Presentation</vt:lpstr>
      <vt:lpstr>Long Before You Are Ready with a Product Ask These Questions</vt:lpstr>
      <vt:lpstr>Lean and Agile Process</vt:lpstr>
      <vt:lpstr>Vision - as espoused by Eric</vt:lpstr>
      <vt:lpstr>MVP</vt:lpstr>
      <vt:lpstr>Align Pricing with Personas</vt:lpstr>
      <vt:lpstr>Learn</vt:lpstr>
      <vt:lpstr>PowerPoint Presentation</vt:lpstr>
      <vt:lpstr>Charge Early</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 Manoj Mondal</cp:lastModifiedBy>
  <cp:revision>222</cp:revision>
  <dcterms:created xsi:type="dcterms:W3CDTF">2018-09-11T10:32:04Z</dcterms:created>
  <dcterms:modified xsi:type="dcterms:W3CDTF">2021-02-04T06:31:20Z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